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314" r:id="rId3"/>
    <p:sldId id="270" r:id="rId4"/>
    <p:sldId id="271" r:id="rId5"/>
    <p:sldId id="272" r:id="rId6"/>
    <p:sldId id="273" r:id="rId7"/>
    <p:sldId id="274" r:id="rId8"/>
    <p:sldId id="275" r:id="rId9"/>
    <p:sldId id="277" r:id="rId10"/>
    <p:sldId id="278" r:id="rId11"/>
    <p:sldId id="280" r:id="rId12"/>
    <p:sldId id="281" r:id="rId13"/>
    <p:sldId id="282" r:id="rId14"/>
    <p:sldId id="283" r:id="rId15"/>
    <p:sldId id="285" r:id="rId16"/>
    <p:sldId id="287" r:id="rId17"/>
    <p:sldId id="289" r:id="rId18"/>
    <p:sldId id="290" r:id="rId19"/>
    <p:sldId id="291" r:id="rId20"/>
    <p:sldId id="292" r:id="rId21"/>
    <p:sldId id="293" r:id="rId22"/>
    <p:sldId id="294" r:id="rId23"/>
    <p:sldId id="295" r:id="rId24"/>
    <p:sldId id="296" r:id="rId25"/>
    <p:sldId id="297" r:id="rId26"/>
    <p:sldId id="299" r:id="rId27"/>
    <p:sldId id="300" r:id="rId28"/>
    <p:sldId id="301" r:id="rId29"/>
    <p:sldId id="302" r:id="rId30"/>
    <p:sldId id="303" r:id="rId31"/>
    <p:sldId id="304" r:id="rId32"/>
    <p:sldId id="305" r:id="rId33"/>
    <p:sldId id="306" r:id="rId34"/>
    <p:sldId id="307" r:id="rId35"/>
    <p:sldId id="308" r:id="rId36"/>
    <p:sldId id="262" r:id="rId37"/>
    <p:sldId id="310" r:id="rId38"/>
    <p:sldId id="31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392" y="2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55031-9676-4EE4-93F9-50FC21C807AA}" type="datetimeFigureOut">
              <a:rPr lang="en-US" smtClean="0"/>
              <a:t>3/6/2023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3907C-7F99-4EA4-A98F-D41D613B0DBF}" type="slidenum">
              <a:rPr lang="en-US" smtClean="0"/>
              <a:t>‹#›</a:t>
            </a:fld>
            <a:endParaRPr lang="en-US"/>
          </a:p>
        </p:txBody>
      </p:sp>
    </p:spTree>
    <p:extLst>
      <p:ext uri="{BB962C8B-B14F-4D97-AF65-F5344CB8AC3E}">
        <p14:creationId xmlns:p14="http://schemas.microsoft.com/office/powerpoint/2010/main" val="179370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A4600-6D29-44E5-BDAC-E0B5EF24C347}"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78FC4-073E-4FBD-837E-EFA5336B2D38}" type="slidenum">
              <a:rPr lang="en-US" smtClean="0"/>
              <a:t>‹#›</a:t>
            </a:fld>
            <a:endParaRPr lang="en-US"/>
          </a:p>
        </p:txBody>
      </p:sp>
    </p:spTree>
    <p:extLst>
      <p:ext uri="{BB962C8B-B14F-4D97-AF65-F5344CB8AC3E}">
        <p14:creationId xmlns:p14="http://schemas.microsoft.com/office/powerpoint/2010/main" val="37219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These are instantaneous axis.</a:t>
            </a:r>
            <a:endParaRPr lang="en-IN" dirty="0"/>
          </a:p>
        </p:txBody>
      </p:sp>
      <p:sp>
        <p:nvSpPr>
          <p:cNvPr id="4" name="Slide Number Placeholder 3"/>
          <p:cNvSpPr>
            <a:spLocks noGrp="1"/>
          </p:cNvSpPr>
          <p:nvPr>
            <p:ph type="sldNum" sz="quarter" idx="10"/>
          </p:nvPr>
        </p:nvSpPr>
        <p:spPr/>
        <p:txBody>
          <a:bodyPr/>
          <a:lstStyle/>
          <a:p>
            <a:fld id="{C90302C3-46B4-4AA1-9B33-EC24EEC8BDC7}" type="slidenum">
              <a:rPr lang="en-IN" smtClean="0"/>
              <a:pPr/>
              <a:t>5</a:t>
            </a:fld>
            <a:endParaRPr lang="en-IN"/>
          </a:p>
        </p:txBody>
      </p:sp>
    </p:spTree>
    <p:extLst>
      <p:ext uri="{BB962C8B-B14F-4D97-AF65-F5344CB8AC3E}">
        <p14:creationId xmlns:p14="http://schemas.microsoft.com/office/powerpoint/2010/main" val="144286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During opening</a:t>
            </a:r>
            <a:r>
              <a:rPr lang="en-IN" baseline="0" dirty="0" smtClean="0"/>
              <a:t> n closing, a pure rota movement, used 2 orient </a:t>
            </a:r>
            <a:r>
              <a:rPr lang="en-IN" baseline="0" dirty="0" err="1" smtClean="0"/>
              <a:t>mx</a:t>
            </a:r>
            <a:r>
              <a:rPr lang="en-IN" baseline="0" dirty="0" smtClean="0"/>
              <a:t> cast on articulator.</a:t>
            </a:r>
            <a:endParaRPr lang="en-IN" dirty="0"/>
          </a:p>
        </p:txBody>
      </p:sp>
      <p:sp>
        <p:nvSpPr>
          <p:cNvPr id="4" name="Slide Number Placeholder 3"/>
          <p:cNvSpPr>
            <a:spLocks noGrp="1"/>
          </p:cNvSpPr>
          <p:nvPr>
            <p:ph type="sldNum" sz="quarter" idx="10"/>
          </p:nvPr>
        </p:nvSpPr>
        <p:spPr/>
        <p:txBody>
          <a:bodyPr/>
          <a:lstStyle/>
          <a:p>
            <a:fld id="{C90302C3-46B4-4AA1-9B33-EC24EEC8BDC7}" type="slidenum">
              <a:rPr lang="en-IN" smtClean="0"/>
              <a:pPr/>
              <a:t>6</a:t>
            </a:fld>
            <a:endParaRPr lang="en-IN"/>
          </a:p>
        </p:txBody>
      </p:sp>
    </p:spTree>
    <p:extLst>
      <p:ext uri="{BB962C8B-B14F-4D97-AF65-F5344CB8AC3E}">
        <p14:creationId xmlns:p14="http://schemas.microsoft.com/office/powerpoint/2010/main" val="196872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lateral excursion. One condyle moves </a:t>
            </a:r>
            <a:r>
              <a:rPr lang="en-IN" dirty="0" err="1" smtClean="0"/>
              <a:t>antr</a:t>
            </a:r>
            <a:r>
              <a:rPr lang="en-IN" dirty="0" smtClean="0"/>
              <a:t> out of terminal hinge. Other still.</a:t>
            </a:r>
            <a:endParaRPr lang="en-IN" dirty="0"/>
          </a:p>
        </p:txBody>
      </p:sp>
      <p:sp>
        <p:nvSpPr>
          <p:cNvPr id="4" name="Slide Number Placeholder 3"/>
          <p:cNvSpPr>
            <a:spLocks noGrp="1"/>
          </p:cNvSpPr>
          <p:nvPr>
            <p:ph type="sldNum" sz="quarter" idx="10"/>
          </p:nvPr>
        </p:nvSpPr>
        <p:spPr/>
        <p:txBody>
          <a:bodyPr/>
          <a:lstStyle/>
          <a:p>
            <a:fld id="{C90302C3-46B4-4AA1-9B33-EC24EEC8BDC7}" type="slidenum">
              <a:rPr lang="en-IN" smtClean="0"/>
              <a:pPr/>
              <a:t>7</a:t>
            </a:fld>
            <a:endParaRPr lang="en-IN"/>
          </a:p>
        </p:txBody>
      </p:sp>
    </p:spTree>
    <p:extLst>
      <p:ext uri="{BB962C8B-B14F-4D97-AF65-F5344CB8AC3E}">
        <p14:creationId xmlns:p14="http://schemas.microsoft.com/office/powerpoint/2010/main" val="227340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One condyle moves inferiorly out of terminal hinge position.</a:t>
            </a:r>
            <a:endParaRPr lang="en-IN" dirty="0"/>
          </a:p>
        </p:txBody>
      </p:sp>
      <p:sp>
        <p:nvSpPr>
          <p:cNvPr id="4" name="Slide Number Placeholder 3"/>
          <p:cNvSpPr>
            <a:spLocks noGrp="1"/>
          </p:cNvSpPr>
          <p:nvPr>
            <p:ph type="sldNum" sz="quarter" idx="10"/>
          </p:nvPr>
        </p:nvSpPr>
        <p:spPr/>
        <p:txBody>
          <a:bodyPr/>
          <a:lstStyle/>
          <a:p>
            <a:fld id="{C90302C3-46B4-4AA1-9B33-EC24EEC8BDC7}" type="slidenum">
              <a:rPr lang="en-IN" smtClean="0"/>
              <a:pPr/>
              <a:t>8</a:t>
            </a:fld>
            <a:endParaRPr lang="en-IN"/>
          </a:p>
        </p:txBody>
      </p:sp>
    </p:spTree>
    <p:extLst>
      <p:ext uri="{BB962C8B-B14F-4D97-AF65-F5344CB8AC3E}">
        <p14:creationId xmlns:p14="http://schemas.microsoft.com/office/powerpoint/2010/main" val="424543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erect posture, postural position is 2-4mm below intercuspal position. Path of</a:t>
            </a:r>
            <a:r>
              <a:rPr lang="en-IN" baseline="0" dirty="0" smtClean="0"/>
              <a:t> closure can be </a:t>
            </a:r>
            <a:r>
              <a:rPr lang="en-IN" baseline="0" dirty="0" err="1" smtClean="0"/>
              <a:t>antr</a:t>
            </a:r>
            <a:r>
              <a:rPr lang="en-IN" baseline="0" dirty="0" smtClean="0"/>
              <a:t> or </a:t>
            </a:r>
            <a:r>
              <a:rPr lang="en-IN" baseline="0" dirty="0" err="1" smtClean="0"/>
              <a:t>postr</a:t>
            </a:r>
            <a:r>
              <a:rPr lang="en-IN" baseline="0" dirty="0" smtClean="0"/>
              <a:t> to this.</a:t>
            </a:r>
            <a:endParaRPr lang="en-IN" dirty="0"/>
          </a:p>
        </p:txBody>
      </p:sp>
      <p:sp>
        <p:nvSpPr>
          <p:cNvPr id="4" name="Slide Number Placeholder 3"/>
          <p:cNvSpPr>
            <a:spLocks noGrp="1"/>
          </p:cNvSpPr>
          <p:nvPr>
            <p:ph type="sldNum" sz="quarter" idx="10"/>
          </p:nvPr>
        </p:nvSpPr>
        <p:spPr/>
        <p:txBody>
          <a:bodyPr/>
          <a:lstStyle/>
          <a:p>
            <a:fld id="{C90302C3-46B4-4AA1-9B33-EC24EEC8BDC7}" type="slidenum">
              <a:rPr lang="en-IN" smtClean="0"/>
              <a:pPr/>
              <a:t>16</a:t>
            </a:fld>
            <a:endParaRPr lang="en-IN"/>
          </a:p>
        </p:txBody>
      </p:sp>
    </p:spTree>
    <p:extLst>
      <p:ext uri="{BB962C8B-B14F-4D97-AF65-F5344CB8AC3E}">
        <p14:creationId xmlns:p14="http://schemas.microsoft.com/office/powerpoint/2010/main" val="124173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smtClean="0"/>
              <a:t>The lateral mandibular movements are of great importance because they influence the intercuspation of teeth in working mastication.</a:t>
            </a:r>
          </a:p>
          <a:p>
            <a:endParaRPr lang="en-IN" dirty="0"/>
          </a:p>
        </p:txBody>
      </p:sp>
      <p:sp>
        <p:nvSpPr>
          <p:cNvPr id="4" name="Slide Number Placeholder 3"/>
          <p:cNvSpPr>
            <a:spLocks noGrp="1"/>
          </p:cNvSpPr>
          <p:nvPr>
            <p:ph type="sldNum" sz="quarter" idx="10"/>
          </p:nvPr>
        </p:nvSpPr>
        <p:spPr/>
        <p:txBody>
          <a:bodyPr/>
          <a:lstStyle/>
          <a:p>
            <a:fld id="{C90302C3-46B4-4AA1-9B33-EC24EEC8BDC7}" type="slidenum">
              <a:rPr lang="en-IN" smtClean="0"/>
              <a:pPr/>
              <a:t>26</a:t>
            </a:fld>
            <a:endParaRPr lang="en-IN"/>
          </a:p>
        </p:txBody>
      </p:sp>
    </p:spTree>
    <p:extLst>
      <p:ext uri="{BB962C8B-B14F-4D97-AF65-F5344CB8AC3E}">
        <p14:creationId xmlns:p14="http://schemas.microsoft.com/office/powerpoint/2010/main" val="136657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6EB28-7C3A-482E-9F01-F5B3C9C3512C}"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4692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1417C-CA97-4532-9D04-41AF4EE017FA}"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16511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B9166-FED1-4F98-BF9A-6BAE620783C7}"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316646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86E7C-C555-47D9-BE83-EB339265EAE8}" type="slidenum">
              <a:rPr lang="en-US"/>
              <a:pPr>
                <a:defRPr/>
              </a:pPr>
              <a:t>‹#›</a:t>
            </a:fld>
            <a:endParaRPr lang="en-US"/>
          </a:p>
        </p:txBody>
      </p:sp>
    </p:spTree>
    <p:extLst>
      <p:ext uri="{BB962C8B-B14F-4D97-AF65-F5344CB8AC3E}">
        <p14:creationId xmlns:p14="http://schemas.microsoft.com/office/powerpoint/2010/main" val="178515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FB94A-2270-4514-AFC7-58285840288B}"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66706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252487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350ED-5A6F-4EEF-8F9D-1EE013715878}"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44961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61459-54E3-436A-9594-D0DBFCDD67C8}" type="datetime1">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122764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5A796-0741-41D1-B56A-6D1921F76EB2}" type="datetime1">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421829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97938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61852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t>‹#›</a:t>
            </a:fld>
            <a:endParaRPr lang="en-US"/>
          </a:p>
        </p:txBody>
      </p:sp>
    </p:spTree>
    <p:extLst>
      <p:ext uri="{BB962C8B-B14F-4D97-AF65-F5344CB8AC3E}">
        <p14:creationId xmlns:p14="http://schemas.microsoft.com/office/powerpoint/2010/main" val="411911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A60F-C607-44A5-AB0C-D72C4C171CCC}" type="datetime1">
              <a:rPr lang="en-US" smtClean="0"/>
              <a:t>3/6/2023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5863-2509-495E-A4D3-2D1EB08AA326}" type="slidenum">
              <a:rPr lang="en-US" smtClean="0"/>
              <a:t>‹#›</a:t>
            </a:fld>
            <a:endParaRPr lang="en-US"/>
          </a:p>
        </p:txBody>
      </p:sp>
    </p:spTree>
    <p:extLst>
      <p:ext uri="{BB962C8B-B14F-4D97-AF65-F5344CB8AC3E}">
        <p14:creationId xmlns:p14="http://schemas.microsoft.com/office/powerpoint/2010/main" val="219973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771" y="366486"/>
            <a:ext cx="11582400" cy="523220"/>
          </a:xfrm>
          <a:prstGeom prst="rect">
            <a:avLst/>
          </a:prstGeom>
          <a:noFill/>
        </p:spPr>
        <p:txBody>
          <a:bodyPr wrap="square" rtlCol="0">
            <a:spAutoFit/>
          </a:bodyPr>
          <a:lstStyle/>
          <a:p>
            <a:pPr algn="ctr"/>
            <a:r>
              <a:rPr lang="en-US" sz="2800" dirty="0">
                <a:latin typeface="Book Antiqua" panose="02040602050305030304" pitchFamily="18" charset="0"/>
              </a:rPr>
              <a:t>RUNGTA COLLEGE OF DENTAL SCIENCES &amp; RESEARCH </a:t>
            </a:r>
          </a:p>
        </p:txBody>
      </p:sp>
      <p:sp>
        <p:nvSpPr>
          <p:cNvPr id="4" name="TextBox 3"/>
          <p:cNvSpPr txBox="1"/>
          <p:nvPr/>
        </p:nvSpPr>
        <p:spPr>
          <a:xfrm>
            <a:off x="145141" y="3468908"/>
            <a:ext cx="11004639" cy="523220"/>
          </a:xfrm>
          <a:prstGeom prst="rect">
            <a:avLst/>
          </a:prstGeom>
          <a:noFill/>
        </p:spPr>
        <p:txBody>
          <a:bodyPr wrap="square" rtlCol="0">
            <a:spAutoFit/>
          </a:bodyPr>
          <a:lstStyle/>
          <a:p>
            <a:r>
              <a:rPr lang="en-US" sz="2800" dirty="0">
                <a:latin typeface="Book Antiqua" panose="02040602050305030304" pitchFamily="18" charset="0"/>
              </a:rPr>
              <a:t>TITLE OF THE TOPIC </a:t>
            </a:r>
            <a:r>
              <a:rPr lang="en-US" sz="2800" dirty="0" smtClean="0">
                <a:latin typeface="Book Antiqua" panose="02040602050305030304" pitchFamily="18" charset="0"/>
              </a:rPr>
              <a:t>;      </a:t>
            </a:r>
            <a:r>
              <a:rPr lang="en-US" sz="2800" dirty="0" smtClean="0"/>
              <a:t>Mandibular Movements Part </a:t>
            </a:r>
            <a:r>
              <a:rPr lang="en-US" sz="2800" dirty="0"/>
              <a:t>-2</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4963886" y="1016000"/>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
        <p:nvSpPr>
          <p:cNvPr id="8" name="TextBox 5"/>
          <p:cNvSpPr txBox="1">
            <a:spLocks noChangeArrowheads="1"/>
          </p:cNvSpPr>
          <p:nvPr/>
        </p:nvSpPr>
        <p:spPr bwMode="auto">
          <a:xfrm>
            <a:off x="304801" y="5143501"/>
            <a:ext cx="11669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2800" dirty="0">
                <a:latin typeface="Book Antiqua" panose="02040602050305030304" pitchFamily="18" charset="0"/>
              </a:rPr>
              <a:t>DEPARTMENT OF  </a:t>
            </a:r>
            <a:r>
              <a:rPr lang="en-US" altLang="en-US" sz="2800" dirty="0" smtClean="0">
                <a:latin typeface="Book Antiqua" panose="02040602050305030304" pitchFamily="18" charset="0"/>
              </a:rPr>
              <a:t>PROSTHODONTICS </a:t>
            </a:r>
            <a:r>
              <a:rPr lang="en-US" altLang="en-US" sz="2800" dirty="0">
                <a:latin typeface="Book Antiqua" panose="02040602050305030304" pitchFamily="18" charset="0"/>
              </a:rPr>
              <a:t>AND CROWN &amp; BRIDGE </a:t>
            </a:r>
          </a:p>
        </p:txBody>
      </p:sp>
    </p:spTree>
    <p:extLst>
      <p:ext uri="{BB962C8B-B14F-4D97-AF65-F5344CB8AC3E}">
        <p14:creationId xmlns:p14="http://schemas.microsoft.com/office/powerpoint/2010/main" val="130744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9150" y="1066800"/>
            <a:ext cx="10896600" cy="2650408"/>
          </a:xfrm>
        </p:spPr>
        <p:txBody>
          <a:bodyPr/>
          <a:lstStyle/>
          <a:p>
            <a:r>
              <a:rPr lang="en-US" dirty="0" smtClean="0"/>
              <a:t>Anterior and posterior opening border movements are limited primarily by ligaments and TMJ musculature.</a:t>
            </a:r>
          </a:p>
          <a:p>
            <a:r>
              <a:rPr lang="en-US" dirty="0" smtClean="0"/>
              <a:t>Superior contact border limited by </a:t>
            </a:r>
            <a:r>
              <a:rPr lang="en-US" dirty="0" err="1" smtClean="0"/>
              <a:t>occlusal</a:t>
            </a:r>
            <a:r>
              <a:rPr lang="en-US" dirty="0" smtClean="0"/>
              <a:t> and </a:t>
            </a:r>
            <a:r>
              <a:rPr lang="en-US" dirty="0" err="1" smtClean="0"/>
              <a:t>incisal</a:t>
            </a:r>
            <a:r>
              <a:rPr lang="en-US" dirty="0" smtClean="0"/>
              <a:t> surfaces of teeth.</a:t>
            </a:r>
            <a:endParaRPr lang="en-US" dirty="0"/>
          </a:p>
        </p:txBody>
      </p:sp>
      <p:sp>
        <p:nvSpPr>
          <p:cNvPr id="3" name="Title 2"/>
          <p:cNvSpPr>
            <a:spLocks noGrp="1"/>
          </p:cNvSpPr>
          <p:nvPr>
            <p:ph type="title"/>
          </p:nvPr>
        </p:nvSpPr>
        <p:spPr>
          <a:xfrm>
            <a:off x="838200" y="419101"/>
            <a:ext cx="10515600" cy="628650"/>
          </a:xfrm>
        </p:spPr>
        <p:txBody>
          <a:bodyPr>
            <a:normAutofit fontScale="90000"/>
          </a:bodyPr>
          <a:lstStyle/>
          <a:p>
            <a:r>
              <a:rPr lang="en-US" dirty="0" smtClean="0">
                <a:solidFill>
                  <a:srgbClr val="FF0000"/>
                </a:solidFill>
              </a:rPr>
              <a:t>Posterior opening border movement</a:t>
            </a:r>
            <a:endParaRPr lang="en-US" dirty="0">
              <a:solidFill>
                <a:srgbClr val="FF0000"/>
              </a:solidFill>
            </a:endParaRPr>
          </a:p>
        </p:txBody>
      </p:sp>
      <p:sp>
        <p:nvSpPr>
          <p:cNvPr id="4" name="Rectangle 4"/>
          <p:cNvSpPr txBox="1">
            <a:spLocks noChangeArrowheads="1"/>
          </p:cNvSpPr>
          <p:nvPr/>
        </p:nvSpPr>
        <p:spPr>
          <a:xfrm>
            <a:off x="339214" y="2609850"/>
            <a:ext cx="4194686" cy="36385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2400" dirty="0" smtClean="0">
                <a:solidFill>
                  <a:srgbClr val="FF0000"/>
                </a:solidFill>
              </a:rPr>
              <a:t>     </a:t>
            </a:r>
            <a:r>
              <a:rPr lang="en-US" sz="2400" u="sng" dirty="0" smtClean="0">
                <a:solidFill>
                  <a:srgbClr val="FF0000"/>
                </a:solidFill>
              </a:rPr>
              <a:t>1</a:t>
            </a:r>
            <a:r>
              <a:rPr lang="en-US" sz="2400" u="sng" baseline="30000" dirty="0" smtClean="0">
                <a:solidFill>
                  <a:srgbClr val="FF0000"/>
                </a:solidFill>
              </a:rPr>
              <a:t>st</a:t>
            </a:r>
            <a:r>
              <a:rPr lang="en-US" sz="2400" u="sng" dirty="0" smtClean="0">
                <a:solidFill>
                  <a:srgbClr val="FF0000"/>
                </a:solidFill>
              </a:rPr>
              <a:t> STAGE</a:t>
            </a:r>
          </a:p>
          <a:p>
            <a:pPr>
              <a:buFontTx/>
              <a:buNone/>
            </a:pPr>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pPr>
              <a:buFontTx/>
              <a:buNone/>
            </a:pPr>
            <a:endParaRPr lang="en-US" sz="2400" u="sng" dirty="0" smtClean="0"/>
          </a:p>
          <a:p>
            <a:r>
              <a:rPr lang="en-US" sz="2400" dirty="0" smtClean="0"/>
              <a:t>Condyles: terminal hinge position</a:t>
            </a:r>
          </a:p>
          <a:p>
            <a:r>
              <a:rPr lang="en-US" sz="2400" dirty="0" smtClean="0"/>
              <a:t>Pure rotational movement</a:t>
            </a:r>
            <a:endParaRPr lang="en-US" sz="2400" dirty="0"/>
          </a:p>
        </p:txBody>
      </p:sp>
      <p:sp>
        <p:nvSpPr>
          <p:cNvPr id="5" name="Rectangle 5"/>
          <p:cNvSpPr txBox="1">
            <a:spLocks noChangeArrowheads="1"/>
          </p:cNvSpPr>
          <p:nvPr/>
        </p:nvSpPr>
        <p:spPr>
          <a:xfrm>
            <a:off x="6305550" y="2667000"/>
            <a:ext cx="5124450" cy="36957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sz="2400" u="sng" dirty="0" smtClean="0">
                <a:solidFill>
                  <a:srgbClr val="FF0000"/>
                </a:solidFill>
              </a:rPr>
              <a:t>2</a:t>
            </a:r>
            <a:r>
              <a:rPr lang="en-US" sz="2400" u="sng" baseline="30000" dirty="0" smtClean="0">
                <a:solidFill>
                  <a:srgbClr val="FF0000"/>
                </a:solidFill>
              </a:rPr>
              <a:t>ND</a:t>
            </a:r>
            <a:r>
              <a:rPr lang="en-US" sz="2400" u="sng" dirty="0" smtClean="0">
                <a:solidFill>
                  <a:srgbClr val="FF0000"/>
                </a:solidFill>
              </a:rPr>
              <a:t> STAGE</a:t>
            </a:r>
          </a:p>
          <a:p>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endParaRPr lang="en-US" sz="2400" u="sng" dirty="0" smtClean="0"/>
          </a:p>
          <a:p>
            <a:r>
              <a:rPr lang="en-US" sz="2400" dirty="0" smtClean="0"/>
              <a:t>Axis of rotation shifts to bodies of rami.</a:t>
            </a:r>
            <a:endParaRPr lang="en-US" sz="2400" dirty="0"/>
          </a:p>
        </p:txBody>
      </p:sp>
      <p:pic>
        <p:nvPicPr>
          <p:cNvPr id="6" name="Picture 7" descr="scan0006"/>
          <p:cNvPicPr>
            <a:picLocks noChangeAspect="1" noChangeArrowheads="1"/>
          </p:cNvPicPr>
          <p:nvPr/>
        </p:nvPicPr>
        <p:blipFill>
          <a:blip r:embed="rId2" cstate="print">
            <a:lum bright="-36000" contrast="18000"/>
          </a:blip>
          <a:srcRect l="52774" t="2048" r="1695" b="16434"/>
          <a:stretch>
            <a:fillRect/>
          </a:stretch>
        </p:blipFill>
        <p:spPr bwMode="auto">
          <a:xfrm>
            <a:off x="7379490" y="3181350"/>
            <a:ext cx="3040859" cy="2605635"/>
          </a:xfrm>
          <a:prstGeom prst="rect">
            <a:avLst/>
          </a:prstGeom>
          <a:noFill/>
          <a:ln w="38100" cmpd="dbl">
            <a:solidFill>
              <a:srgbClr val="000000"/>
            </a:solidFill>
            <a:miter lim="800000"/>
            <a:headEnd/>
            <a:tailEnd/>
          </a:ln>
        </p:spPr>
      </p:pic>
      <p:pic>
        <p:nvPicPr>
          <p:cNvPr id="7" name="Picture 6" descr="scan0006"/>
          <p:cNvPicPr>
            <a:picLocks noChangeAspect="1" noChangeArrowheads="1"/>
          </p:cNvPicPr>
          <p:nvPr/>
        </p:nvPicPr>
        <p:blipFill>
          <a:blip r:embed="rId2" cstate="print">
            <a:lum bright="-30000" contrast="18000"/>
          </a:blip>
          <a:srcRect l="1724" t="2048" r="52745" b="35614"/>
          <a:stretch>
            <a:fillRect/>
          </a:stretch>
        </p:blipFill>
        <p:spPr bwMode="auto">
          <a:xfrm>
            <a:off x="800100" y="3301076"/>
            <a:ext cx="2857500" cy="2191214"/>
          </a:xfrm>
          <a:prstGeom prst="rect">
            <a:avLst/>
          </a:prstGeom>
          <a:noFill/>
          <a:ln w="38100" cmpd="dbl">
            <a:solidFill>
              <a:srgbClr val="000000"/>
            </a:solidFill>
            <a:miter lim="800000"/>
            <a:headEnd/>
            <a:tailEnd/>
          </a:ln>
        </p:spPr>
      </p:pic>
    </p:spTree>
    <p:extLst>
      <p:ext uri="{BB962C8B-B14F-4D97-AF65-F5344CB8AC3E}">
        <p14:creationId xmlns:p14="http://schemas.microsoft.com/office/powerpoint/2010/main" val="140217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sz="quarter" idx="4294967295"/>
          </p:nvPr>
        </p:nvSpPr>
        <p:spPr>
          <a:xfrm>
            <a:off x="678427" y="1600201"/>
            <a:ext cx="5331850" cy="4525963"/>
          </a:xfrm>
          <a:prstGeom prst="rect">
            <a:avLst/>
          </a:prstGeom>
        </p:spPr>
        <p:txBody>
          <a:bodyPr/>
          <a:lstStyle/>
          <a:p>
            <a:pPr algn="ctr" eaLnBrk="1" hangingPunct="1">
              <a:buFontTx/>
              <a:buNone/>
            </a:pPr>
            <a:r>
              <a:rPr lang="en-US" b="1" i="1" dirty="0" smtClean="0">
                <a:solidFill>
                  <a:srgbClr val="FF0000"/>
                </a:solidFill>
              </a:rPr>
              <a:t>1</a:t>
            </a:r>
            <a:r>
              <a:rPr lang="en-US" b="1" i="1" baseline="30000" dirty="0" smtClean="0">
                <a:solidFill>
                  <a:srgbClr val="FF0000"/>
                </a:solidFill>
              </a:rPr>
              <a:t>st</a:t>
            </a:r>
            <a:r>
              <a:rPr lang="en-US" b="1" i="1" dirty="0" smtClean="0">
                <a:solidFill>
                  <a:srgbClr val="FF0000"/>
                </a:solidFill>
              </a:rPr>
              <a:t> STAGE</a:t>
            </a:r>
          </a:p>
          <a:p>
            <a:pPr algn="ctr" eaLnBrk="1" hangingPunct="1">
              <a:buFontTx/>
              <a:buNone/>
            </a:pPr>
            <a:endParaRPr lang="en-US" b="1" i="1" dirty="0" smtClean="0">
              <a:solidFill>
                <a:srgbClr val="FF0000"/>
              </a:solidFill>
            </a:endParaRPr>
          </a:p>
          <a:p>
            <a:pPr eaLnBrk="1" hangingPunct="1"/>
            <a:r>
              <a:rPr lang="en-US" sz="2400" dirty="0"/>
              <a:t>Opening range: 20-25mm</a:t>
            </a:r>
          </a:p>
          <a:p>
            <a:pPr eaLnBrk="1" hangingPunct="1"/>
            <a:endParaRPr lang="en-US" sz="2400" dirty="0"/>
          </a:p>
          <a:p>
            <a:pPr eaLnBrk="1" hangingPunct="1"/>
            <a:r>
              <a:rPr lang="en-US" sz="2400" dirty="0"/>
              <a:t>The movements are the </a:t>
            </a:r>
            <a:r>
              <a:rPr lang="en-US" sz="2400" dirty="0">
                <a:solidFill>
                  <a:srgbClr val="FF0000"/>
                </a:solidFill>
              </a:rPr>
              <a:t>only repeatable hinge axis movement </a:t>
            </a:r>
            <a:r>
              <a:rPr lang="en-US" sz="2400" dirty="0"/>
              <a:t>of mandible.</a:t>
            </a:r>
          </a:p>
          <a:p>
            <a:pPr eaLnBrk="1" hangingPunct="1"/>
            <a:endParaRPr lang="en-US" sz="2400" dirty="0"/>
          </a:p>
          <a:p>
            <a:pPr eaLnBrk="1" hangingPunct="1"/>
            <a:endParaRPr lang="en-US" sz="2400" dirty="0"/>
          </a:p>
        </p:txBody>
      </p:sp>
      <p:sp>
        <p:nvSpPr>
          <p:cNvPr id="63492" name="Rectangle 6"/>
          <p:cNvSpPr>
            <a:spLocks noGrp="1" noChangeArrowheads="1"/>
          </p:cNvSpPr>
          <p:nvPr>
            <p:ph sz="quarter" idx="4294967295"/>
          </p:nvPr>
        </p:nvSpPr>
        <p:spPr>
          <a:xfrm>
            <a:off x="6180137" y="1600201"/>
            <a:ext cx="5367849" cy="4525963"/>
          </a:xfrm>
          <a:prstGeom prst="rect">
            <a:avLst/>
          </a:prstGeom>
        </p:spPr>
        <p:txBody>
          <a:bodyPr/>
          <a:lstStyle/>
          <a:p>
            <a:pPr algn="ctr" eaLnBrk="1" hangingPunct="1">
              <a:buFontTx/>
              <a:buNone/>
            </a:pPr>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STAGE</a:t>
            </a:r>
          </a:p>
          <a:p>
            <a:pPr algn="ctr" eaLnBrk="1" hangingPunct="1">
              <a:buFontTx/>
              <a:buNone/>
            </a:pPr>
            <a:endParaRPr lang="en-US" b="1" dirty="0" smtClean="0">
              <a:solidFill>
                <a:srgbClr val="FF0000"/>
              </a:solidFill>
            </a:endParaRPr>
          </a:p>
          <a:p>
            <a:pPr eaLnBrk="1" hangingPunct="1"/>
            <a:r>
              <a:rPr lang="en-US" sz="2400" dirty="0"/>
              <a:t>Condyles: anteriorly &amp;</a:t>
            </a:r>
          </a:p>
          <a:p>
            <a:pPr eaLnBrk="1" hangingPunct="1">
              <a:buFontTx/>
              <a:buNone/>
            </a:pPr>
            <a:r>
              <a:rPr lang="en-US" sz="2400" dirty="0"/>
              <a:t>                    inferiorly.</a:t>
            </a:r>
          </a:p>
          <a:p>
            <a:pPr eaLnBrk="1" hangingPunct="1"/>
            <a:r>
              <a:rPr lang="en-US" sz="2400" dirty="0"/>
              <a:t>Mandible: posteriorly &amp; inferiorly.</a:t>
            </a:r>
          </a:p>
          <a:p>
            <a:pPr eaLnBrk="1" hangingPunct="1"/>
            <a:r>
              <a:rPr lang="en-US" sz="2400" dirty="0"/>
              <a:t>Max opening:  40-60mm.</a:t>
            </a:r>
          </a:p>
        </p:txBody>
      </p:sp>
    </p:spTree>
    <p:extLst>
      <p:ext uri="{BB962C8B-B14F-4D97-AF65-F5344CB8AC3E}">
        <p14:creationId xmlns:p14="http://schemas.microsoft.com/office/powerpoint/2010/main" val="145776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91544" y="548680"/>
            <a:ext cx="8229600" cy="1143000"/>
          </a:xfrm>
        </p:spPr>
        <p:txBody>
          <a:bodyPr>
            <a:normAutofit/>
          </a:bodyPr>
          <a:lstStyle/>
          <a:p>
            <a:pPr eaLnBrk="1" hangingPunct="1"/>
            <a:r>
              <a:rPr lang="en-US" sz="3600" b="1" dirty="0">
                <a:solidFill>
                  <a:srgbClr val="FF0000"/>
                </a:solidFill>
              </a:rPr>
              <a:t>Anterior </a:t>
            </a:r>
            <a:r>
              <a:rPr lang="en-US" sz="3600" dirty="0">
                <a:solidFill>
                  <a:srgbClr val="FF0000"/>
                </a:solidFill>
              </a:rPr>
              <a:t>clos</a:t>
            </a:r>
            <a:r>
              <a:rPr lang="en-US" sz="3600" b="1" dirty="0">
                <a:solidFill>
                  <a:srgbClr val="FF0000"/>
                </a:solidFill>
              </a:rPr>
              <a:t>ing Border Movements:-</a:t>
            </a:r>
            <a:br>
              <a:rPr lang="en-US" sz="3600" b="1" dirty="0">
                <a:solidFill>
                  <a:srgbClr val="FF0000"/>
                </a:solidFill>
              </a:rPr>
            </a:br>
            <a:endParaRPr lang="en-US" sz="3600" b="1" dirty="0">
              <a:solidFill>
                <a:srgbClr val="FF0000"/>
              </a:solidFill>
            </a:endParaRPr>
          </a:p>
        </p:txBody>
      </p:sp>
      <p:sp>
        <p:nvSpPr>
          <p:cNvPr id="64515" name="Rectangle 4"/>
          <p:cNvSpPr>
            <a:spLocks noGrp="1" noChangeArrowheads="1"/>
          </p:cNvSpPr>
          <p:nvPr>
            <p:ph type="body" sz="half" idx="1"/>
          </p:nvPr>
        </p:nvSpPr>
        <p:spPr>
          <a:xfrm>
            <a:off x="648929" y="1600201"/>
            <a:ext cx="5361347" cy="4525963"/>
          </a:xfrm>
        </p:spPr>
        <p:txBody>
          <a:bodyPr/>
          <a:lstStyle/>
          <a:p>
            <a:pPr eaLnBrk="1" hangingPunct="1"/>
            <a:r>
              <a:rPr lang="en-US" sz="2400" dirty="0"/>
              <a:t>Generated when closure accompanied by contraction of inferior lateral pterygoid.</a:t>
            </a:r>
          </a:p>
          <a:p>
            <a:pPr eaLnBrk="1" hangingPunct="1"/>
            <a:endParaRPr lang="en-US" sz="2400" dirty="0"/>
          </a:p>
          <a:p>
            <a:pPr eaLnBrk="1" hangingPunct="1"/>
            <a:r>
              <a:rPr lang="en-US" sz="2400" dirty="0"/>
              <a:t>Not a pure hinge movement due to eccentricity.</a:t>
            </a:r>
          </a:p>
        </p:txBody>
      </p:sp>
      <p:pic>
        <p:nvPicPr>
          <p:cNvPr id="64516" name="Picture 6" descr="scan0007"/>
          <p:cNvPicPr>
            <a:picLocks noGrp="1" noChangeAspect="1" noChangeArrowheads="1"/>
          </p:cNvPicPr>
          <p:nvPr>
            <p:ph sz="half" idx="2"/>
          </p:nvPr>
        </p:nvPicPr>
        <p:blipFill>
          <a:blip r:embed="rId2" cstate="print">
            <a:lum bright="-30000" contrast="12000"/>
          </a:blip>
          <a:stretch>
            <a:fillRect/>
          </a:stretch>
        </p:blipFill>
        <p:spPr>
          <a:xfrm>
            <a:off x="6172199" y="1551813"/>
            <a:ext cx="5523271" cy="3643388"/>
          </a:xfrm>
          <a:noFill/>
          <a:ln w="38100" cmpd="dbl">
            <a:solidFill>
              <a:srgbClr val="000000"/>
            </a:solidFill>
          </a:ln>
        </p:spPr>
      </p:pic>
    </p:spTree>
    <p:extLst>
      <p:ext uri="{BB962C8B-B14F-4D97-AF65-F5344CB8AC3E}">
        <p14:creationId xmlns:p14="http://schemas.microsoft.com/office/powerpoint/2010/main" val="2377389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063552" y="692696"/>
            <a:ext cx="8229600" cy="1066800"/>
          </a:xfrm>
        </p:spPr>
        <p:txBody>
          <a:bodyPr>
            <a:normAutofit fontScale="90000"/>
          </a:bodyPr>
          <a:lstStyle/>
          <a:p>
            <a:pPr eaLnBrk="1" hangingPunct="1"/>
            <a:r>
              <a:rPr lang="en-US" b="1" dirty="0" smtClean="0">
                <a:solidFill>
                  <a:srgbClr val="FF0000"/>
                </a:solidFill>
                <a:latin typeface="Comic Sans MS" pitchFamily="66" charset="0"/>
              </a:rPr>
              <a:t> </a:t>
            </a:r>
            <a:r>
              <a:rPr lang="en-US" sz="3600" b="1" dirty="0">
                <a:solidFill>
                  <a:srgbClr val="FF0000"/>
                </a:solidFill>
              </a:rPr>
              <a:t>Superior Contact Border Movements</a:t>
            </a:r>
            <a:r>
              <a:rPr lang="en-US" sz="3600" b="1" dirty="0">
                <a:solidFill>
                  <a:schemeClr val="hlink"/>
                </a:solidFill>
              </a:rPr>
              <a:t/>
            </a:r>
            <a:br>
              <a:rPr lang="en-US" sz="3600" b="1" dirty="0">
                <a:solidFill>
                  <a:schemeClr val="hlink"/>
                </a:solidFill>
              </a:rPr>
            </a:br>
            <a:endParaRPr lang="en-US" sz="3600" b="1" dirty="0">
              <a:solidFill>
                <a:schemeClr val="hlink"/>
              </a:solidFill>
            </a:endParaRPr>
          </a:p>
        </p:txBody>
      </p:sp>
      <p:sp>
        <p:nvSpPr>
          <p:cNvPr id="65539" name="Rectangle 3"/>
          <p:cNvSpPr>
            <a:spLocks noGrp="1" noChangeArrowheads="1"/>
          </p:cNvSpPr>
          <p:nvPr>
            <p:ph sz="quarter" idx="4294967295"/>
          </p:nvPr>
        </p:nvSpPr>
        <p:spPr>
          <a:xfrm>
            <a:off x="471947" y="1371600"/>
            <a:ext cx="11282517" cy="5029200"/>
          </a:xfrm>
          <a:prstGeom prst="rect">
            <a:avLst/>
          </a:prstGeom>
        </p:spPr>
        <p:txBody>
          <a:bodyPr>
            <a:normAutofit/>
          </a:bodyPr>
          <a:lstStyle/>
          <a:p>
            <a:pPr algn="just" eaLnBrk="1" hangingPunct="1"/>
            <a:r>
              <a:rPr lang="en-US" sz="2400" dirty="0"/>
              <a:t>Throughout this entire border movement tooth contact is present. </a:t>
            </a:r>
          </a:p>
          <a:p>
            <a:pPr algn="just" eaLnBrk="1" hangingPunct="1"/>
            <a:r>
              <a:rPr lang="en-US" sz="2400" dirty="0"/>
              <a:t>It depends on:-</a:t>
            </a:r>
          </a:p>
          <a:p>
            <a:pPr lvl="1" algn="just" eaLnBrk="1" hangingPunct="1"/>
            <a:r>
              <a:rPr lang="en-US" dirty="0"/>
              <a:t> Amount of variation between centric relation and maximum intercuspation.</a:t>
            </a:r>
          </a:p>
          <a:p>
            <a:pPr lvl="1" algn="just" eaLnBrk="1" hangingPunct="1"/>
            <a:r>
              <a:rPr lang="en-US" dirty="0"/>
              <a:t> The steepness of the </a:t>
            </a:r>
            <a:r>
              <a:rPr lang="en-US" dirty="0" err="1"/>
              <a:t>cuspal</a:t>
            </a:r>
            <a:r>
              <a:rPr lang="en-US" dirty="0"/>
              <a:t> inclines of the posterior teeth.</a:t>
            </a:r>
          </a:p>
          <a:p>
            <a:pPr lvl="1" algn="just" eaLnBrk="1" hangingPunct="1"/>
            <a:r>
              <a:rPr lang="en-US" dirty="0"/>
              <a:t> Amount of vertical and horizontal overlap of anterior teeth</a:t>
            </a:r>
          </a:p>
          <a:p>
            <a:pPr lvl="1" algn="just" eaLnBrk="1" hangingPunct="1"/>
            <a:r>
              <a:rPr lang="en-US" dirty="0"/>
              <a:t>  Lingual morphology of maxillary anterior teeth.</a:t>
            </a:r>
          </a:p>
          <a:p>
            <a:pPr lvl="1" algn="just" eaLnBrk="1" hangingPunct="1"/>
            <a:r>
              <a:rPr lang="en-US" dirty="0"/>
              <a:t> General inter arch relationships of the teeth.</a:t>
            </a:r>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val="199280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C:\Users\Rohannn\Desktop\current  PRESNTATN\pic1.JPG"/>
          <p:cNvPicPr>
            <a:picLocks noChangeAspect="1" noChangeArrowheads="1"/>
          </p:cNvPicPr>
          <p:nvPr/>
        </p:nvPicPr>
        <p:blipFill>
          <a:blip r:embed="rId2" cstate="print"/>
          <a:srcRect/>
          <a:stretch>
            <a:fillRect/>
          </a:stretch>
        </p:blipFill>
        <p:spPr bwMode="auto">
          <a:xfrm>
            <a:off x="512765" y="1047750"/>
            <a:ext cx="5792786" cy="4133850"/>
          </a:xfrm>
          <a:prstGeom prst="rect">
            <a:avLst/>
          </a:prstGeom>
          <a:noFill/>
        </p:spPr>
      </p:pic>
      <p:pic>
        <p:nvPicPr>
          <p:cNvPr id="5" name="Picture 2" descr="C:\Users\Rohannn\Desktop\current  PRESNTATN\pic 2.JPG"/>
          <p:cNvPicPr>
            <a:picLocks noChangeAspect="1" noChangeArrowheads="1"/>
          </p:cNvPicPr>
          <p:nvPr/>
        </p:nvPicPr>
        <p:blipFill>
          <a:blip r:embed="rId3" cstate="print"/>
          <a:srcRect/>
          <a:stretch>
            <a:fillRect/>
          </a:stretch>
        </p:blipFill>
        <p:spPr bwMode="auto">
          <a:xfrm>
            <a:off x="6430387" y="1099464"/>
            <a:ext cx="5399664" cy="4044036"/>
          </a:xfrm>
          <a:prstGeom prst="rect">
            <a:avLst/>
          </a:prstGeom>
          <a:noFill/>
        </p:spPr>
      </p:pic>
    </p:spTree>
    <p:extLst>
      <p:ext uri="{BB962C8B-B14F-4D97-AF65-F5344CB8AC3E}">
        <p14:creationId xmlns:p14="http://schemas.microsoft.com/office/powerpoint/2010/main" val="350230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C:\Users\Rohannn\Desktop\current  PRESNTATN\pic 3.JPG"/>
          <p:cNvPicPr>
            <a:picLocks noChangeAspect="1" noChangeArrowheads="1"/>
          </p:cNvPicPr>
          <p:nvPr/>
        </p:nvPicPr>
        <p:blipFill>
          <a:blip r:embed="rId2" cstate="print"/>
          <a:srcRect/>
          <a:stretch>
            <a:fillRect/>
          </a:stretch>
        </p:blipFill>
        <p:spPr bwMode="auto">
          <a:xfrm>
            <a:off x="449984" y="1333500"/>
            <a:ext cx="5779366" cy="4033250"/>
          </a:xfrm>
          <a:prstGeom prst="rect">
            <a:avLst/>
          </a:prstGeom>
          <a:noFill/>
        </p:spPr>
      </p:pic>
      <p:pic>
        <p:nvPicPr>
          <p:cNvPr id="5" name="Picture 2" descr="C:\Users\Rohannn\Desktop\current  PRESNTATN\pic 4.JPG"/>
          <p:cNvPicPr>
            <a:picLocks noChangeAspect="1" noChangeArrowheads="1"/>
          </p:cNvPicPr>
          <p:nvPr/>
        </p:nvPicPr>
        <p:blipFill>
          <a:blip r:embed="rId3" cstate="print"/>
          <a:srcRect/>
          <a:stretch>
            <a:fillRect/>
          </a:stretch>
        </p:blipFill>
        <p:spPr bwMode="auto">
          <a:xfrm>
            <a:off x="6574535" y="1352550"/>
            <a:ext cx="5293615" cy="4019550"/>
          </a:xfrm>
          <a:prstGeom prst="rect">
            <a:avLst/>
          </a:prstGeom>
          <a:noFill/>
        </p:spPr>
      </p:pic>
    </p:spTree>
    <p:extLst>
      <p:ext uri="{BB962C8B-B14F-4D97-AF65-F5344CB8AC3E}">
        <p14:creationId xmlns:p14="http://schemas.microsoft.com/office/powerpoint/2010/main" val="153768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4" descr="DSC02630"/>
          <p:cNvPicPr>
            <a:picLocks noGrp="1" noChangeAspect="1" noChangeArrowheads="1"/>
          </p:cNvPicPr>
          <p:nvPr>
            <p:ph idx="1"/>
          </p:nvPr>
        </p:nvPicPr>
        <p:blipFill>
          <a:blip r:embed="rId3" cstate="print">
            <a:lum bright="56000" contrast="72000"/>
          </a:blip>
          <a:stretch>
            <a:fillRect/>
          </a:stretch>
        </p:blipFill>
        <p:spPr>
          <a:xfrm>
            <a:off x="1946786" y="1600199"/>
            <a:ext cx="7492181" cy="5041533"/>
          </a:xfrm>
          <a:prstGeom prst="rect">
            <a:avLst/>
          </a:prstGeom>
          <a:solidFill>
            <a:schemeClr val="bg2"/>
          </a:solidFill>
          <a:ln w="38100" cmpd="dbl">
            <a:solidFill>
              <a:schemeClr val="tx1"/>
            </a:solidFill>
          </a:ln>
        </p:spPr>
      </p:pic>
      <p:sp>
        <p:nvSpPr>
          <p:cNvPr id="71682" name="Rectangle 2"/>
          <p:cNvSpPr>
            <a:spLocks noGrp="1" noChangeArrowheads="1"/>
          </p:cNvSpPr>
          <p:nvPr>
            <p:ph type="title"/>
          </p:nvPr>
        </p:nvSpPr>
        <p:spPr>
          <a:xfrm>
            <a:off x="1981200" y="692696"/>
            <a:ext cx="8229600" cy="885381"/>
          </a:xfrm>
        </p:spPr>
        <p:txBody>
          <a:bodyPr>
            <a:normAutofit/>
          </a:bodyPr>
          <a:lstStyle/>
          <a:p>
            <a:pPr eaLnBrk="1" hangingPunct="1"/>
            <a:r>
              <a:rPr lang="en-US" sz="3200" b="1" dirty="0">
                <a:solidFill>
                  <a:srgbClr val="FF0000"/>
                </a:solidFill>
              </a:rPr>
              <a:t>EFFECT OF POSTURE </a:t>
            </a:r>
            <a:endParaRPr lang="en-US" sz="3200" dirty="0">
              <a:solidFill>
                <a:schemeClr val="hlink"/>
              </a:solidFill>
              <a:latin typeface="Monotype Corsiva" pitchFamily="66" charset="0"/>
            </a:endParaRPr>
          </a:p>
        </p:txBody>
      </p:sp>
    </p:spTree>
    <p:extLst>
      <p:ext uri="{BB962C8B-B14F-4D97-AF65-F5344CB8AC3E}">
        <p14:creationId xmlns:p14="http://schemas.microsoft.com/office/powerpoint/2010/main" val="411002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Grp="1" noRot="1" noChangeArrowheads="1"/>
          </p:cNvSpPr>
          <p:nvPr>
            <p:ph type="title"/>
          </p:nvPr>
        </p:nvSpPr>
        <p:spPr>
          <a:xfrm>
            <a:off x="1919536" y="1327349"/>
            <a:ext cx="8229600" cy="782635"/>
          </a:xfrm>
        </p:spPr>
        <p:txBody>
          <a:bodyPr/>
          <a:lstStyle/>
          <a:p>
            <a:r>
              <a:rPr lang="en-US" dirty="0">
                <a:solidFill>
                  <a:srgbClr val="FF0000"/>
                </a:solidFill>
              </a:rPr>
              <a:t>Left lateral superior movement</a:t>
            </a:r>
          </a:p>
        </p:txBody>
      </p:sp>
      <p:pic>
        <p:nvPicPr>
          <p:cNvPr id="115719" name="Picture 7" descr="scan0024"/>
          <p:cNvPicPr>
            <a:picLocks noChangeAspect="1" noChangeArrowheads="1"/>
          </p:cNvPicPr>
          <p:nvPr/>
        </p:nvPicPr>
        <p:blipFill>
          <a:blip r:embed="rId2" cstate="print"/>
          <a:srcRect/>
          <a:stretch>
            <a:fillRect/>
          </a:stretch>
        </p:blipFill>
        <p:spPr bwMode="auto">
          <a:xfrm>
            <a:off x="2855640" y="2060849"/>
            <a:ext cx="6275388" cy="4378325"/>
          </a:xfrm>
          <a:prstGeom prst="rect">
            <a:avLst/>
          </a:prstGeom>
          <a:noFill/>
        </p:spPr>
      </p:pic>
      <p:sp>
        <p:nvSpPr>
          <p:cNvPr id="3" name="TextBox 2"/>
          <p:cNvSpPr txBox="1"/>
          <p:nvPr/>
        </p:nvSpPr>
        <p:spPr>
          <a:xfrm flipH="1">
            <a:off x="545687" y="634175"/>
            <a:ext cx="7580671" cy="954107"/>
          </a:xfrm>
          <a:prstGeom prst="rect">
            <a:avLst/>
          </a:prstGeom>
          <a:noFill/>
        </p:spPr>
        <p:txBody>
          <a:bodyPr wrap="square" rtlCol="0">
            <a:spAutoFit/>
          </a:bodyPr>
          <a:lstStyle/>
          <a:p>
            <a:r>
              <a:rPr lang="en-US" sz="2800" dirty="0"/>
              <a:t>Frontal/Vertical axis movement</a:t>
            </a:r>
          </a:p>
          <a:p>
            <a:endParaRPr lang="en-US" sz="2800" dirty="0"/>
          </a:p>
        </p:txBody>
      </p:sp>
    </p:spTree>
    <p:extLst>
      <p:ext uri="{BB962C8B-B14F-4D97-AF65-F5344CB8AC3E}">
        <p14:creationId xmlns:p14="http://schemas.microsoft.com/office/powerpoint/2010/main" val="102890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scan0005"/>
          <p:cNvPicPr>
            <a:picLocks noChangeAspect="1" noChangeArrowheads="1"/>
          </p:cNvPicPr>
          <p:nvPr/>
        </p:nvPicPr>
        <p:blipFill>
          <a:blip r:embed="rId2" cstate="print"/>
          <a:srcRect/>
          <a:stretch>
            <a:fillRect/>
          </a:stretch>
        </p:blipFill>
        <p:spPr bwMode="auto">
          <a:xfrm>
            <a:off x="3347885" y="1595099"/>
            <a:ext cx="5058696" cy="5073413"/>
          </a:xfrm>
          <a:prstGeom prst="rect">
            <a:avLst/>
          </a:prstGeom>
          <a:noFill/>
        </p:spPr>
      </p:pic>
      <p:sp>
        <p:nvSpPr>
          <p:cNvPr id="65541" name="Text Box 5"/>
          <p:cNvSpPr txBox="1">
            <a:spLocks noChangeArrowheads="1"/>
          </p:cNvSpPr>
          <p:nvPr/>
        </p:nvSpPr>
        <p:spPr bwMode="auto">
          <a:xfrm>
            <a:off x="2927648" y="892241"/>
            <a:ext cx="6768752" cy="584775"/>
          </a:xfrm>
          <a:prstGeom prst="rect">
            <a:avLst/>
          </a:prstGeom>
          <a:noFill/>
          <a:ln w="9525">
            <a:noFill/>
            <a:miter lim="800000"/>
            <a:headEnd/>
            <a:tailEnd/>
          </a:ln>
          <a:effectLst/>
        </p:spPr>
        <p:txBody>
          <a:bodyPr wrap="square">
            <a:spAutoFit/>
          </a:bodyPr>
          <a:lstStyle/>
          <a:p>
            <a:r>
              <a:rPr lang="en-US" sz="3200" b="1" dirty="0">
                <a:solidFill>
                  <a:srgbClr val="FF0000"/>
                </a:solidFill>
              </a:rPr>
              <a:t>Left lateral opening movement</a:t>
            </a:r>
          </a:p>
        </p:txBody>
      </p:sp>
    </p:spTree>
    <p:extLst>
      <p:ext uri="{BB962C8B-B14F-4D97-AF65-F5344CB8AC3E}">
        <p14:creationId xmlns:p14="http://schemas.microsoft.com/office/powerpoint/2010/main" val="2535352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scan0004"/>
          <p:cNvPicPr>
            <a:picLocks noChangeAspect="1" noChangeArrowheads="1"/>
          </p:cNvPicPr>
          <p:nvPr/>
        </p:nvPicPr>
        <p:blipFill>
          <a:blip r:embed="rId2" cstate="print"/>
          <a:srcRect/>
          <a:stretch>
            <a:fillRect/>
          </a:stretch>
        </p:blipFill>
        <p:spPr bwMode="auto">
          <a:xfrm>
            <a:off x="3719736" y="1844825"/>
            <a:ext cx="4514850" cy="4378325"/>
          </a:xfrm>
          <a:prstGeom prst="rect">
            <a:avLst/>
          </a:prstGeom>
          <a:noFill/>
        </p:spPr>
      </p:pic>
      <p:sp>
        <p:nvSpPr>
          <p:cNvPr id="64516" name="Text Box 4"/>
          <p:cNvSpPr txBox="1">
            <a:spLocks noChangeArrowheads="1"/>
          </p:cNvSpPr>
          <p:nvPr/>
        </p:nvSpPr>
        <p:spPr bwMode="auto">
          <a:xfrm>
            <a:off x="1991544" y="692697"/>
            <a:ext cx="8280920" cy="584775"/>
          </a:xfrm>
          <a:prstGeom prst="rect">
            <a:avLst/>
          </a:prstGeom>
          <a:noFill/>
          <a:ln w="9525">
            <a:noFill/>
            <a:miter lim="800000"/>
            <a:headEnd/>
            <a:tailEnd/>
          </a:ln>
          <a:effectLst/>
        </p:spPr>
        <p:txBody>
          <a:bodyPr wrap="square">
            <a:spAutoFit/>
          </a:bodyPr>
          <a:lstStyle/>
          <a:p>
            <a:r>
              <a:rPr lang="en-US" sz="3200" b="1" dirty="0">
                <a:solidFill>
                  <a:srgbClr val="FF0000"/>
                </a:solidFill>
              </a:rPr>
              <a:t>Right lateral superior border movement</a:t>
            </a:r>
          </a:p>
        </p:txBody>
      </p:sp>
    </p:spTree>
    <p:extLst>
      <p:ext uri="{BB962C8B-B14F-4D97-AF65-F5344CB8AC3E}">
        <p14:creationId xmlns:p14="http://schemas.microsoft.com/office/powerpoint/2010/main" val="65880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942" y="685800"/>
            <a:ext cx="10604089" cy="494072"/>
          </a:xfrm>
        </p:spPr>
        <p:txBody>
          <a:bodyPr>
            <a:normAutofit fontScale="90000"/>
          </a:bodyPr>
          <a:lstStyle/>
          <a:p>
            <a:r>
              <a:rPr lang="en-US" sz="3600"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36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53403677"/>
              </p:ext>
            </p:extLst>
          </p:nvPr>
        </p:nvGraphicFramePr>
        <p:xfrm>
          <a:off x="427703" y="2247899"/>
          <a:ext cx="10663084" cy="4407408"/>
        </p:xfrm>
        <a:graphic>
          <a:graphicData uri="http://schemas.openxmlformats.org/drawingml/2006/table">
            <a:tbl>
              <a:tblPr firstRow="1" bandRow="1">
                <a:tableStyleId>{5C22544A-7EE6-4342-B048-85BDC9FD1C3A}</a:tableStyleId>
              </a:tblPr>
              <a:tblGrid>
                <a:gridCol w="5213442">
                  <a:extLst>
                    <a:ext uri="{9D8B030D-6E8A-4147-A177-3AD203B41FA5}">
                      <a16:colId xmlns:a16="http://schemas.microsoft.com/office/drawing/2014/main" val="946123654"/>
                    </a:ext>
                  </a:extLst>
                </a:gridCol>
                <a:gridCol w="2475913">
                  <a:extLst>
                    <a:ext uri="{9D8B030D-6E8A-4147-A177-3AD203B41FA5}">
                      <a16:colId xmlns:a16="http://schemas.microsoft.com/office/drawing/2014/main" val="2411658997"/>
                    </a:ext>
                  </a:extLst>
                </a:gridCol>
                <a:gridCol w="2973729">
                  <a:extLst>
                    <a:ext uri="{9D8B030D-6E8A-4147-A177-3AD203B41FA5}">
                      <a16:colId xmlns:a16="http://schemas.microsoft.com/office/drawing/2014/main" val="3411213719"/>
                    </a:ext>
                  </a:extLst>
                </a:gridCol>
              </a:tblGrid>
              <a:tr h="447219">
                <a:tc>
                  <a:txBody>
                    <a:bodyPr/>
                    <a:lstStyle/>
                    <a:p>
                      <a:r>
                        <a:rPr lang="en-US" sz="2400" dirty="0" smtClean="0">
                          <a:solidFill>
                            <a:schemeClr val="tx1"/>
                          </a:solidFill>
                        </a:rPr>
                        <a:t>Core areas* </a:t>
                      </a:r>
                      <a:endParaRPr lang="en-US" sz="2400" dirty="0">
                        <a:solidFill>
                          <a:schemeClr val="tx1"/>
                        </a:solidFill>
                      </a:endParaRPr>
                    </a:p>
                  </a:txBody>
                  <a:tcPr/>
                </a:tc>
                <a:tc>
                  <a:txBody>
                    <a:bodyPr/>
                    <a:lstStyle/>
                    <a:p>
                      <a:r>
                        <a:rPr lang="en-US" sz="2400" dirty="0" smtClean="0">
                          <a:solidFill>
                            <a:schemeClr val="tx1"/>
                          </a:solidFill>
                        </a:rPr>
                        <a:t>Domain</a:t>
                      </a:r>
                      <a:r>
                        <a:rPr lang="en-US" sz="2400" baseline="0" dirty="0" smtClean="0">
                          <a:solidFill>
                            <a:schemeClr val="tx1"/>
                          </a:solidFill>
                        </a:rPr>
                        <a:t> **</a:t>
                      </a:r>
                      <a:endParaRPr lang="en-US" sz="2400" dirty="0">
                        <a:solidFill>
                          <a:schemeClr val="tx1"/>
                        </a:solidFill>
                      </a:endParaRPr>
                    </a:p>
                  </a:txBody>
                  <a:tcPr/>
                </a:tc>
                <a:tc>
                  <a:txBody>
                    <a:bodyPr/>
                    <a:lstStyle/>
                    <a:p>
                      <a:r>
                        <a:rPr lang="en-US" sz="2400" dirty="0" smtClean="0">
                          <a:solidFill>
                            <a:schemeClr val="tx1"/>
                          </a:solidFill>
                        </a:rPr>
                        <a:t>Category #</a:t>
                      </a:r>
                      <a:endParaRPr lang="en-US" sz="2400" dirty="0">
                        <a:solidFill>
                          <a:schemeClr val="tx1"/>
                        </a:solidFill>
                      </a:endParaRPr>
                    </a:p>
                  </a:txBody>
                  <a:tcPr/>
                </a:tc>
                <a:extLst>
                  <a:ext uri="{0D108BD9-81ED-4DB2-BD59-A6C34878D82A}">
                    <a16:rowId xmlns:a16="http://schemas.microsoft.com/office/drawing/2014/main" val="868424398"/>
                  </a:ext>
                </a:extLst>
              </a:tr>
              <a:tr h="447219">
                <a:tc>
                  <a: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Introduction</a:t>
                      </a:r>
                      <a:endParaRPr kumimoji="0" lang="en-IN" sz="24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3084957601"/>
                  </a:ext>
                </a:extLst>
              </a:tr>
              <a:tr h="733439">
                <a:tc>
                  <a: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Methods of studying mandibular movements</a:t>
                      </a:r>
                      <a:endParaRPr kumimoji="0" lang="en-IN" sz="24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131554608"/>
                  </a:ext>
                </a:extLst>
              </a:tr>
              <a:tr h="447219">
                <a:tc>
                  <a: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Importance</a:t>
                      </a:r>
                      <a:endParaRPr kumimoji="0" lang="en-IN" sz="24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1734992022"/>
                  </a:ext>
                </a:extLst>
              </a:tr>
              <a:tr h="447219">
                <a:tc>
                  <a: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Factors which regulate jaw motion</a:t>
                      </a:r>
                      <a:endParaRPr kumimoji="0" lang="en-IN" sz="24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1761283190"/>
                  </a:ext>
                </a:extLst>
              </a:tr>
              <a:tr h="447219">
                <a:tc>
                  <a: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Mandibular positions</a:t>
                      </a:r>
                      <a:endParaRPr kumimoji="0" lang="en-IN" sz="2400" b="1" i="0" u="none" strike="noStrike" kern="1200" cap="none" spc="0" normalizeH="0" baseline="0" noProof="0" dirty="0" smtClean="0">
                        <a:ln>
                          <a:noFill/>
                        </a:ln>
                        <a:solidFill>
                          <a:schemeClr val="tx1"/>
                        </a:solidFill>
                        <a:effectLst/>
                        <a:uLnTx/>
                        <a:uFillTx/>
                        <a:latin typeface="+mn-lt"/>
                        <a:ea typeface="+mn-ea"/>
                        <a:cs typeface="+mn-cs"/>
                      </a:endParaRP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2634211895"/>
                  </a:ext>
                </a:extLst>
              </a:tr>
              <a:tr h="44721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The clinical understanding</a:t>
                      </a: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2474529272"/>
                  </a:ext>
                </a:extLst>
              </a:tr>
              <a:tr h="44721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Take Home Message</a:t>
                      </a:r>
                      <a:endParaRPr lang="en-US" sz="2400" dirty="0">
                        <a:solidFill>
                          <a:schemeClr val="tx1"/>
                        </a:solidFill>
                      </a:endParaRPr>
                    </a:p>
                  </a:txBody>
                  <a:tcPr/>
                </a:tc>
                <a:tc>
                  <a:txBody>
                    <a:bodyPr/>
                    <a:lstStyle/>
                    <a:p>
                      <a:r>
                        <a:rPr lang="en-US" sz="2400" dirty="0" smtClean="0">
                          <a:solidFill>
                            <a:schemeClr val="tx1"/>
                          </a:solidFill>
                        </a:rPr>
                        <a:t>Cognitive </a:t>
                      </a:r>
                      <a:endParaRPr lang="en-US" sz="2400" dirty="0">
                        <a:solidFill>
                          <a:schemeClr val="tx1"/>
                        </a:solidFill>
                      </a:endParaRPr>
                    </a:p>
                  </a:txBody>
                  <a:tcPr anchor="ctr"/>
                </a:tc>
                <a:tc>
                  <a:txBody>
                    <a:bodyPr/>
                    <a:lstStyle/>
                    <a:p>
                      <a:r>
                        <a:rPr lang="en-US" sz="2400" dirty="0" smtClean="0">
                          <a:solidFill>
                            <a:schemeClr val="tx1"/>
                          </a:solidFill>
                        </a:rPr>
                        <a:t>Must Know </a:t>
                      </a:r>
                      <a:endParaRPr lang="en-US" sz="2400" dirty="0">
                        <a:solidFill>
                          <a:schemeClr val="tx1"/>
                        </a:solidFill>
                      </a:endParaRPr>
                    </a:p>
                  </a:txBody>
                  <a:tcPr anchor="ctr"/>
                </a:tc>
                <a:extLst>
                  <a:ext uri="{0D108BD9-81ED-4DB2-BD59-A6C34878D82A}">
                    <a16:rowId xmlns:a16="http://schemas.microsoft.com/office/drawing/2014/main" val="3392276565"/>
                  </a:ext>
                </a:extLst>
              </a:tr>
              <a:tr h="447219">
                <a:tc>
                  <a: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References </a:t>
                      </a:r>
                      <a:endParaRPr kumimoji="0" lang="en-IN" sz="2400" b="1"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r>
                        <a:rPr lang="en-US" sz="2400" dirty="0" smtClean="0">
                          <a:solidFill>
                            <a:schemeClr val="tx1"/>
                          </a:solidFill>
                        </a:rPr>
                        <a:t>Affective </a:t>
                      </a:r>
                      <a:endParaRPr lang="en-US" sz="2400" dirty="0">
                        <a:solidFill>
                          <a:schemeClr val="tx1"/>
                        </a:solidFill>
                      </a:endParaRPr>
                    </a:p>
                  </a:txBody>
                  <a:tcPr anchor="ctr"/>
                </a:tc>
                <a:tc>
                  <a:txBody>
                    <a:bodyPr/>
                    <a:lstStyle/>
                    <a:p>
                      <a:r>
                        <a:rPr lang="en-US" sz="2400" dirty="0" smtClean="0">
                          <a:solidFill>
                            <a:schemeClr val="tx1"/>
                          </a:solidFill>
                        </a:rPr>
                        <a:t>Desired to know </a:t>
                      </a:r>
                      <a:endParaRPr lang="en-US" sz="2400" dirty="0">
                        <a:solidFill>
                          <a:schemeClr val="tx1"/>
                        </a:solidFill>
                      </a:endParaRPr>
                    </a:p>
                  </a:txBody>
                  <a:tcPr anchor="ctr"/>
                </a:tc>
                <a:extLst>
                  <a:ext uri="{0D108BD9-81ED-4DB2-BD59-A6C34878D82A}">
                    <a16:rowId xmlns:a16="http://schemas.microsoft.com/office/drawing/2014/main" val="372770349"/>
                  </a:ext>
                </a:extLst>
              </a:tr>
            </a:tbl>
          </a:graphicData>
        </a:graphic>
      </p:graphicFrame>
      <p:sp>
        <p:nvSpPr>
          <p:cNvPr id="4" name="Rectangle 3"/>
          <p:cNvSpPr/>
          <p:nvPr/>
        </p:nvSpPr>
        <p:spPr>
          <a:xfrm>
            <a:off x="516194" y="1259331"/>
            <a:ext cx="10456605"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r>
              <a:rPr lang="en-US" sz="2800" b="1" dirty="0" smtClean="0">
                <a:latin typeface="Times New Roman" panose="02020603050405020304" pitchFamily="18" charset="0"/>
                <a:cs typeface="Times New Roman" panose="02020603050405020304" pitchFamily="18" charset="0"/>
              </a:rPr>
              <a:t>;</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133330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scan0006"/>
          <p:cNvPicPr>
            <a:picLocks noChangeAspect="1" noChangeArrowheads="1"/>
          </p:cNvPicPr>
          <p:nvPr/>
        </p:nvPicPr>
        <p:blipFill>
          <a:blip r:embed="rId2" cstate="print"/>
          <a:srcRect l="1396" t="1436" r="1396" b="1436"/>
          <a:stretch>
            <a:fillRect/>
          </a:stretch>
        </p:blipFill>
        <p:spPr bwMode="auto">
          <a:xfrm>
            <a:off x="3863752" y="2060849"/>
            <a:ext cx="4376738" cy="4251325"/>
          </a:xfrm>
          <a:prstGeom prst="rect">
            <a:avLst/>
          </a:prstGeom>
          <a:noFill/>
        </p:spPr>
      </p:pic>
      <p:sp>
        <p:nvSpPr>
          <p:cNvPr id="66564" name="Text Box 4"/>
          <p:cNvSpPr txBox="1">
            <a:spLocks noChangeArrowheads="1"/>
          </p:cNvSpPr>
          <p:nvPr/>
        </p:nvSpPr>
        <p:spPr bwMode="auto">
          <a:xfrm>
            <a:off x="1919536" y="980729"/>
            <a:ext cx="8496944" cy="584775"/>
          </a:xfrm>
          <a:prstGeom prst="rect">
            <a:avLst/>
          </a:prstGeom>
          <a:noFill/>
          <a:ln w="9525">
            <a:noFill/>
            <a:miter lim="800000"/>
            <a:headEnd/>
            <a:tailEnd/>
          </a:ln>
          <a:effectLst/>
        </p:spPr>
        <p:txBody>
          <a:bodyPr wrap="square">
            <a:spAutoFit/>
          </a:bodyPr>
          <a:lstStyle/>
          <a:p>
            <a:r>
              <a:rPr lang="en-US" sz="3200" b="1" dirty="0">
                <a:solidFill>
                  <a:srgbClr val="FF0000"/>
                </a:solidFill>
              </a:rPr>
              <a:t>Right lateral opening border movement</a:t>
            </a:r>
          </a:p>
        </p:txBody>
      </p:sp>
    </p:spTree>
    <p:extLst>
      <p:ext uri="{BB962C8B-B14F-4D97-AF65-F5344CB8AC3E}">
        <p14:creationId xmlns:p14="http://schemas.microsoft.com/office/powerpoint/2010/main" val="904278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C:\Users\Rohannn\Desktop\current  PRESNTATN\chewing cycle and laterla mov.jpg"/>
          <p:cNvPicPr>
            <a:picLocks noChangeAspect="1" noChangeArrowheads="1"/>
          </p:cNvPicPr>
          <p:nvPr/>
        </p:nvPicPr>
        <p:blipFill>
          <a:blip r:embed="rId2" cstate="print"/>
          <a:srcRect/>
          <a:stretch>
            <a:fillRect/>
          </a:stretch>
        </p:blipFill>
        <p:spPr bwMode="auto">
          <a:xfrm>
            <a:off x="5591944" y="764704"/>
            <a:ext cx="4860032" cy="5832648"/>
          </a:xfrm>
          <a:prstGeom prst="rect">
            <a:avLst/>
          </a:prstGeom>
          <a:noFill/>
        </p:spPr>
      </p:pic>
      <p:sp>
        <p:nvSpPr>
          <p:cNvPr id="4" name="Content Placeholder 3"/>
          <p:cNvSpPr>
            <a:spLocks noGrp="1"/>
          </p:cNvSpPr>
          <p:nvPr>
            <p:ph sz="half" idx="1"/>
          </p:nvPr>
        </p:nvSpPr>
        <p:spPr>
          <a:xfrm>
            <a:off x="1676400" y="776287"/>
            <a:ext cx="3987552" cy="5852160"/>
          </a:xfrm>
          <a:prstGeom prst="rect">
            <a:avLst/>
          </a:prstGeom>
        </p:spPr>
        <p:txBody>
          <a:bodyPr>
            <a:normAutofit/>
          </a:bodyPr>
          <a:lstStyle/>
          <a:p>
            <a:pPr>
              <a:buNone/>
            </a:pPr>
            <a:endParaRPr lang="en-IN" sz="2800" dirty="0"/>
          </a:p>
          <a:p>
            <a:r>
              <a:rPr lang="en-IN" sz="2800" dirty="0"/>
              <a:t>Maximum movements-</a:t>
            </a:r>
          </a:p>
          <a:p>
            <a:pPr>
              <a:buNone/>
            </a:pPr>
            <a:endParaRPr lang="en-IN" sz="2800" dirty="0"/>
          </a:p>
          <a:p>
            <a:pPr>
              <a:buNone/>
            </a:pPr>
            <a:r>
              <a:rPr lang="en-IN" sz="2800" dirty="0"/>
              <a:t>Opening  : 50-60 mm</a:t>
            </a:r>
          </a:p>
          <a:p>
            <a:pPr>
              <a:buNone/>
            </a:pPr>
            <a:r>
              <a:rPr lang="en-IN" sz="2800" dirty="0"/>
              <a:t>Lateral : 10 to 12 mm</a:t>
            </a:r>
          </a:p>
          <a:p>
            <a:pPr>
              <a:buNone/>
            </a:pPr>
            <a:r>
              <a:rPr lang="en-IN" sz="2800" dirty="0"/>
              <a:t>Protrusive : 8 to 11 mm</a:t>
            </a:r>
          </a:p>
          <a:p>
            <a:pPr>
              <a:buNone/>
            </a:pPr>
            <a:r>
              <a:rPr lang="en-IN" sz="2800" dirty="0"/>
              <a:t>And retrusive range is about 1 mm.</a:t>
            </a:r>
          </a:p>
          <a:p>
            <a:pPr>
              <a:buNone/>
            </a:pPr>
            <a:endParaRPr lang="en-IN" dirty="0"/>
          </a:p>
        </p:txBody>
      </p:sp>
    </p:spTree>
    <p:extLst>
      <p:ext uri="{BB962C8B-B14F-4D97-AF65-F5344CB8AC3E}">
        <p14:creationId xmlns:p14="http://schemas.microsoft.com/office/powerpoint/2010/main" val="2093315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12956" y="1600200"/>
            <a:ext cx="6120580" cy="1983658"/>
          </a:xfrm>
          <a:prstGeom prst="rect">
            <a:avLst/>
          </a:prstGeom>
        </p:spPr>
        <p:txBody>
          <a:bodyPr/>
          <a:lstStyle/>
          <a:p>
            <a:pPr eaLnBrk="1" hangingPunct="1"/>
            <a:r>
              <a:rPr lang="en-US" sz="2400" dirty="0"/>
              <a:t>Occur during functional activity of mandible.</a:t>
            </a:r>
          </a:p>
          <a:p>
            <a:pPr eaLnBrk="1" hangingPunct="1"/>
            <a:r>
              <a:rPr lang="en-US" sz="2400" dirty="0"/>
              <a:t>Free movements: take place within border movements.</a:t>
            </a:r>
          </a:p>
          <a:p>
            <a:pPr eaLnBrk="1" hangingPunct="1"/>
            <a:r>
              <a:rPr lang="en-US" sz="2400" dirty="0"/>
              <a:t>Occur chiefly around centric.</a:t>
            </a:r>
          </a:p>
        </p:txBody>
      </p:sp>
      <p:sp>
        <p:nvSpPr>
          <p:cNvPr id="69634" name="Rectangle 2"/>
          <p:cNvSpPr>
            <a:spLocks noGrp="1" noChangeArrowheads="1"/>
          </p:cNvSpPr>
          <p:nvPr>
            <p:ph type="title"/>
          </p:nvPr>
        </p:nvSpPr>
        <p:spPr/>
        <p:txBody>
          <a:bodyPr>
            <a:normAutofit/>
          </a:bodyPr>
          <a:lstStyle/>
          <a:p>
            <a:pPr eaLnBrk="1" hangingPunct="1"/>
            <a:r>
              <a:rPr lang="en-US" sz="3600" b="1" dirty="0">
                <a:solidFill>
                  <a:srgbClr val="FF0000"/>
                </a:solidFill>
              </a:rPr>
              <a:t>Functional Movements:-</a:t>
            </a:r>
            <a:r>
              <a:rPr lang="en-US" b="1" dirty="0" smtClean="0">
                <a:solidFill>
                  <a:srgbClr val="FF0000"/>
                </a:solidFill>
              </a:rPr>
              <a:t/>
            </a:r>
            <a:br>
              <a:rPr lang="en-US" b="1" dirty="0" smtClean="0">
                <a:solidFill>
                  <a:srgbClr val="FF0000"/>
                </a:solidFill>
              </a:rPr>
            </a:br>
            <a:endParaRPr lang="en-US" b="1" dirty="0" smtClean="0">
              <a:solidFill>
                <a:srgbClr val="FF0000"/>
              </a:solidFill>
            </a:endParaRPr>
          </a:p>
        </p:txBody>
      </p:sp>
      <p:pic>
        <p:nvPicPr>
          <p:cNvPr id="69636" name="Picture 4" descr="scan0009"/>
          <p:cNvPicPr>
            <a:picLocks noChangeAspect="1" noChangeArrowheads="1"/>
          </p:cNvPicPr>
          <p:nvPr/>
        </p:nvPicPr>
        <p:blipFill>
          <a:blip r:embed="rId2" cstate="print">
            <a:lum bright="-12000" contrast="6000"/>
          </a:blip>
          <a:srcRect l="1103" t="12318" r="52716" b="15218"/>
          <a:stretch>
            <a:fillRect/>
          </a:stretch>
        </p:blipFill>
        <p:spPr bwMode="auto">
          <a:xfrm>
            <a:off x="6889822" y="1591530"/>
            <a:ext cx="4704294" cy="3658895"/>
          </a:xfrm>
          <a:prstGeom prst="rect">
            <a:avLst/>
          </a:prstGeom>
          <a:noFill/>
          <a:ln w="38100" cmpd="dbl">
            <a:solidFill>
              <a:srgbClr val="000000"/>
            </a:solidFill>
            <a:miter lim="800000"/>
            <a:headEnd/>
            <a:tailEnd/>
          </a:ln>
        </p:spPr>
      </p:pic>
    </p:spTree>
    <p:extLst>
      <p:ext uri="{BB962C8B-B14F-4D97-AF65-F5344CB8AC3E}">
        <p14:creationId xmlns:p14="http://schemas.microsoft.com/office/powerpoint/2010/main" val="1844990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294969" y="1556792"/>
            <a:ext cx="8465574" cy="4652279"/>
          </a:xfrm>
          <a:prstGeom prst="rect">
            <a:avLst/>
          </a:prstGeom>
        </p:spPr>
        <p:txBody>
          <a:bodyPr>
            <a:noAutofit/>
          </a:bodyPr>
          <a:lstStyle/>
          <a:p>
            <a:pPr eaLnBrk="1" hangingPunct="1">
              <a:lnSpc>
                <a:spcPct val="80000"/>
              </a:lnSpc>
            </a:pPr>
            <a:r>
              <a:rPr lang="en-US" sz="2400" dirty="0"/>
              <a:t>During chewing, the mandible </a:t>
            </a:r>
            <a:r>
              <a:rPr lang="en-US" sz="2400" dirty="0" smtClean="0"/>
              <a:t> drops </a:t>
            </a:r>
            <a:r>
              <a:rPr lang="en-US" sz="2400" dirty="0"/>
              <a:t>directly inferiorly until </a:t>
            </a:r>
            <a:r>
              <a:rPr lang="en-US" sz="2400" dirty="0" smtClean="0"/>
              <a:t>the </a:t>
            </a:r>
            <a:r>
              <a:rPr lang="en-US" sz="2400" dirty="0"/>
              <a:t>desired opening is achieved.</a:t>
            </a:r>
          </a:p>
          <a:p>
            <a:pPr eaLnBrk="1" hangingPunct="1">
              <a:lnSpc>
                <a:spcPct val="80000"/>
              </a:lnSpc>
            </a:pPr>
            <a:endParaRPr lang="en-US" sz="2400" dirty="0"/>
          </a:p>
          <a:p>
            <a:pPr eaLnBrk="1" hangingPunct="1">
              <a:lnSpc>
                <a:spcPct val="80000"/>
              </a:lnSpc>
            </a:pPr>
            <a:r>
              <a:rPr lang="en-US" sz="2400" dirty="0"/>
              <a:t> It then shifts to the side on which </a:t>
            </a:r>
            <a:r>
              <a:rPr lang="en-US" sz="2400" dirty="0" smtClean="0"/>
              <a:t> bolus </a:t>
            </a:r>
            <a:r>
              <a:rPr lang="en-US" sz="2400" dirty="0"/>
              <a:t>is placed and rises up. </a:t>
            </a:r>
          </a:p>
          <a:p>
            <a:pPr eaLnBrk="1" hangingPunct="1">
              <a:lnSpc>
                <a:spcPct val="80000"/>
              </a:lnSpc>
            </a:pPr>
            <a:endParaRPr lang="en-US" sz="2400" dirty="0"/>
          </a:p>
          <a:p>
            <a:pPr eaLnBrk="1" hangingPunct="1">
              <a:lnSpc>
                <a:spcPct val="80000"/>
              </a:lnSpc>
            </a:pPr>
            <a:r>
              <a:rPr lang="en-US" sz="2400" dirty="0"/>
              <a:t>As it approaches maximum </a:t>
            </a:r>
            <a:r>
              <a:rPr lang="en-US" sz="2400" dirty="0" err="1" smtClean="0"/>
              <a:t>intercuspation</a:t>
            </a:r>
            <a:r>
              <a:rPr lang="en-US" sz="2400" dirty="0"/>
              <a:t>, bolus is broken                                       down between the opposing   </a:t>
            </a:r>
            <a:r>
              <a:rPr lang="en-US" sz="2400" dirty="0" smtClean="0"/>
              <a:t>teeth</a:t>
            </a:r>
            <a:r>
              <a:rPr lang="en-US" sz="2400" dirty="0"/>
              <a:t>.</a:t>
            </a:r>
          </a:p>
          <a:p>
            <a:pPr eaLnBrk="1" hangingPunct="1">
              <a:lnSpc>
                <a:spcPct val="80000"/>
              </a:lnSpc>
            </a:pPr>
            <a:endParaRPr lang="en-US" sz="2400" dirty="0"/>
          </a:p>
          <a:p>
            <a:pPr eaLnBrk="1" hangingPunct="1">
              <a:lnSpc>
                <a:spcPct val="80000"/>
              </a:lnSpc>
            </a:pPr>
            <a:r>
              <a:rPr lang="en-US" sz="2400" dirty="0"/>
              <a:t>In the final closure, the  </a:t>
            </a:r>
            <a:r>
              <a:rPr lang="en-US" sz="2400" dirty="0" smtClean="0"/>
              <a:t>mandible </a:t>
            </a:r>
            <a:r>
              <a:rPr lang="en-US" sz="2400" dirty="0"/>
              <a:t>quickly shifts back                                                        to the intercuspal position.</a:t>
            </a:r>
          </a:p>
          <a:p>
            <a:pPr marL="0" indent="0" eaLnBrk="1" hangingPunct="1">
              <a:lnSpc>
                <a:spcPct val="80000"/>
              </a:lnSpc>
              <a:buNone/>
            </a:pPr>
            <a:endParaRPr lang="en-US" sz="2400" dirty="0"/>
          </a:p>
        </p:txBody>
      </p:sp>
      <p:sp>
        <p:nvSpPr>
          <p:cNvPr id="84994" name="Rectangle 2"/>
          <p:cNvSpPr>
            <a:spLocks noGrp="1" noChangeArrowheads="1"/>
          </p:cNvSpPr>
          <p:nvPr>
            <p:ph type="title"/>
          </p:nvPr>
        </p:nvSpPr>
        <p:spPr>
          <a:xfrm>
            <a:off x="1917290" y="663677"/>
            <a:ext cx="8375862" cy="634181"/>
          </a:xfrm>
        </p:spPr>
        <p:txBody>
          <a:bodyPr/>
          <a:lstStyle/>
          <a:p>
            <a:pPr eaLnBrk="1" hangingPunct="1"/>
            <a:r>
              <a:rPr lang="en-US" sz="3600" b="1" dirty="0">
                <a:solidFill>
                  <a:srgbClr val="FF0000"/>
                </a:solidFill>
              </a:rPr>
              <a:t>Functional Movements:-</a:t>
            </a:r>
          </a:p>
        </p:txBody>
      </p:sp>
      <p:pic>
        <p:nvPicPr>
          <p:cNvPr id="84996" name="Picture 5" descr="DSC02648"/>
          <p:cNvPicPr>
            <a:picLocks noChangeAspect="1" noChangeArrowheads="1"/>
          </p:cNvPicPr>
          <p:nvPr/>
        </p:nvPicPr>
        <p:blipFill>
          <a:blip r:embed="rId2" cstate="print">
            <a:lum bright="30000" contrast="12000"/>
          </a:blip>
          <a:srcRect l="24712" t="8185" r="29253" b="5882"/>
          <a:stretch>
            <a:fillRect/>
          </a:stretch>
        </p:blipFill>
        <p:spPr bwMode="auto">
          <a:xfrm>
            <a:off x="8579827" y="1349455"/>
            <a:ext cx="3277876" cy="4425111"/>
          </a:xfrm>
          <a:prstGeom prst="rect">
            <a:avLst/>
          </a:prstGeom>
          <a:noFill/>
          <a:ln w="38100" cmpd="dbl">
            <a:solidFill>
              <a:schemeClr val="tx1"/>
            </a:solidFill>
            <a:miter lim="800000"/>
            <a:headEnd/>
            <a:tailEnd/>
          </a:ln>
        </p:spPr>
      </p:pic>
    </p:spTree>
    <p:extLst>
      <p:ext uri="{BB962C8B-B14F-4D97-AF65-F5344CB8AC3E}">
        <p14:creationId xmlns:p14="http://schemas.microsoft.com/office/powerpoint/2010/main" val="39307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704" y="1196752"/>
            <a:ext cx="6799006" cy="5377784"/>
          </a:xfrm>
          <a:prstGeom prst="rect">
            <a:avLst/>
          </a:prstGeom>
        </p:spPr>
        <p:txBody>
          <a:bodyPr>
            <a:normAutofit/>
          </a:bodyPr>
          <a:lstStyle/>
          <a:p>
            <a:pPr>
              <a:buNone/>
            </a:pPr>
            <a:r>
              <a:rPr lang="en-IN" sz="2400" dirty="0"/>
              <a:t>Gives reference positions from where fundamental movements of mandible occur-</a:t>
            </a:r>
          </a:p>
          <a:p>
            <a:pPr lvl="1"/>
            <a:r>
              <a:rPr lang="en-IN" dirty="0"/>
              <a:t>Helps in making vertical &amp; horizontal jaw relation records</a:t>
            </a:r>
          </a:p>
          <a:p>
            <a:pPr>
              <a:buNone/>
            </a:pPr>
            <a:r>
              <a:rPr lang="en-IN" sz="2400" dirty="0"/>
              <a:t>	</a:t>
            </a:r>
          </a:p>
          <a:p>
            <a:r>
              <a:rPr lang="en-IN" sz="2400" dirty="0"/>
              <a:t>CR– MHO :represents Posterior terminal hinge movement, which is used to locate transverse hinge axis for mounting of casts on articulator.</a:t>
            </a:r>
          </a:p>
          <a:p>
            <a:pPr>
              <a:buNone/>
            </a:pPr>
            <a:endParaRPr lang="en-IN" sz="2400" dirty="0"/>
          </a:p>
          <a:p>
            <a:pPr lvl="1"/>
            <a:r>
              <a:rPr lang="en-IN" dirty="0"/>
              <a:t>The rest position is a guide to </a:t>
            </a:r>
          </a:p>
          <a:p>
            <a:pPr lvl="1">
              <a:buNone/>
            </a:pPr>
            <a:r>
              <a:rPr lang="en-IN" dirty="0"/>
              <a:t>re-establishing the proper vertical</a:t>
            </a:r>
          </a:p>
          <a:p>
            <a:pPr lvl="1">
              <a:buNone/>
            </a:pPr>
            <a:r>
              <a:rPr lang="en-IN" dirty="0"/>
              <a:t> dimension of occlusion.</a:t>
            </a:r>
          </a:p>
          <a:p>
            <a:pPr>
              <a:buNone/>
            </a:pPr>
            <a:endParaRPr lang="en-IN" sz="2400" dirty="0"/>
          </a:p>
          <a:p>
            <a:pPr>
              <a:buNone/>
            </a:pPr>
            <a:endParaRPr lang="en-IN" sz="2400" dirty="0"/>
          </a:p>
          <a:p>
            <a:pPr>
              <a:buNone/>
            </a:pPr>
            <a:endParaRPr lang="en-IN" sz="2400" dirty="0"/>
          </a:p>
          <a:p>
            <a:pPr lvl="1"/>
            <a:endParaRPr lang="en-IN" dirty="0" smtClean="0"/>
          </a:p>
          <a:p>
            <a:pPr lvl="1"/>
            <a:endParaRPr lang="en-IN" dirty="0"/>
          </a:p>
        </p:txBody>
      </p:sp>
      <p:sp>
        <p:nvSpPr>
          <p:cNvPr id="2" name="Title 1"/>
          <p:cNvSpPr>
            <a:spLocks noGrp="1"/>
          </p:cNvSpPr>
          <p:nvPr>
            <p:ph type="title"/>
          </p:nvPr>
        </p:nvSpPr>
        <p:spPr>
          <a:xfrm>
            <a:off x="1703512" y="548680"/>
            <a:ext cx="4618856" cy="576064"/>
          </a:xfrm>
        </p:spPr>
        <p:txBody>
          <a:bodyPr>
            <a:normAutofit fontScale="90000"/>
          </a:bodyPr>
          <a:lstStyle/>
          <a:p>
            <a:r>
              <a:rPr lang="en-IN" b="1" dirty="0" smtClean="0">
                <a:solidFill>
                  <a:srgbClr val="FF0000"/>
                </a:solidFill>
              </a:rPr>
              <a:t>Envelope of Motion</a:t>
            </a:r>
            <a:endParaRPr lang="en-IN" b="1" dirty="0">
              <a:solidFill>
                <a:srgbClr val="FF0000"/>
              </a:solidFill>
            </a:endParaRPr>
          </a:p>
        </p:txBody>
      </p:sp>
      <p:pic>
        <p:nvPicPr>
          <p:cNvPr id="4" name="Picture 2" descr="C:\Users\Rohannn\Desktop\current  PRESNTATN\posselt fig.JPG"/>
          <p:cNvPicPr>
            <a:picLocks noChangeAspect="1" noChangeArrowheads="1"/>
          </p:cNvPicPr>
          <p:nvPr/>
        </p:nvPicPr>
        <p:blipFill>
          <a:blip r:embed="rId2" cstate="print"/>
          <a:srcRect/>
          <a:stretch>
            <a:fillRect/>
          </a:stretch>
        </p:blipFill>
        <p:spPr bwMode="auto">
          <a:xfrm>
            <a:off x="7821581" y="1533414"/>
            <a:ext cx="4164716" cy="3053334"/>
          </a:xfrm>
          <a:prstGeom prst="rect">
            <a:avLst/>
          </a:prstGeom>
          <a:noFill/>
        </p:spPr>
      </p:pic>
    </p:spTree>
    <p:extLst>
      <p:ext uri="{BB962C8B-B14F-4D97-AF65-F5344CB8AC3E}">
        <p14:creationId xmlns:p14="http://schemas.microsoft.com/office/powerpoint/2010/main" val="3284081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413" y="1787564"/>
            <a:ext cx="6975987" cy="4801720"/>
          </a:xfrm>
          <a:prstGeom prst="rect">
            <a:avLst/>
          </a:prstGeom>
        </p:spPr>
        <p:txBody>
          <a:bodyPr>
            <a:normAutofit lnSpcReduction="10000"/>
          </a:bodyPr>
          <a:lstStyle/>
          <a:p>
            <a:r>
              <a:rPr lang="en-IN" dirty="0" smtClean="0"/>
              <a:t>Multiple restorations and</a:t>
            </a:r>
          </a:p>
          <a:p>
            <a:pPr>
              <a:buNone/>
            </a:pPr>
            <a:r>
              <a:rPr lang="en-IN" dirty="0" smtClean="0"/>
              <a:t> complete dentures are so </a:t>
            </a:r>
          </a:p>
          <a:p>
            <a:pPr>
              <a:buNone/>
            </a:pPr>
            <a:r>
              <a:rPr lang="en-IN" dirty="0" smtClean="0"/>
              <a:t>constructed that their occlusion is in harmony with centric relation, because  mastication in dentulous occurs at CO but in edentulous at CR.</a:t>
            </a:r>
          </a:p>
          <a:p>
            <a:pPr>
              <a:buNone/>
            </a:pPr>
            <a:endParaRPr lang="en-IN" dirty="0" smtClean="0"/>
          </a:p>
          <a:p>
            <a:r>
              <a:rPr lang="en-IN" dirty="0" smtClean="0"/>
              <a:t>Except at the occlusal contact position, where envelope of movement is controlled by teeth, all other contours are controlled by muscles, joints and soft tissue forces.</a:t>
            </a:r>
          </a:p>
          <a:p>
            <a:endParaRPr lang="en-IN" dirty="0"/>
          </a:p>
        </p:txBody>
      </p:sp>
      <p:pic>
        <p:nvPicPr>
          <p:cNvPr id="4" name="Picture 2" descr="C:\Users\Rohannn\Desktop\current  PRESNTATN\posselt.png"/>
          <p:cNvPicPr>
            <a:picLocks noChangeAspect="1" noChangeArrowheads="1"/>
          </p:cNvPicPr>
          <p:nvPr/>
        </p:nvPicPr>
        <p:blipFill>
          <a:blip r:embed="rId2" cstate="print"/>
          <a:srcRect/>
          <a:stretch>
            <a:fillRect/>
          </a:stretch>
        </p:blipFill>
        <p:spPr bwMode="auto">
          <a:xfrm>
            <a:off x="8291795" y="1059672"/>
            <a:ext cx="3761317" cy="3291102"/>
          </a:xfrm>
          <a:prstGeom prst="rect">
            <a:avLst/>
          </a:prstGeom>
          <a:noFill/>
        </p:spPr>
      </p:pic>
      <p:sp>
        <p:nvSpPr>
          <p:cNvPr id="5" name="Rounded Rectangle 4"/>
          <p:cNvSpPr/>
          <p:nvPr/>
        </p:nvSpPr>
        <p:spPr>
          <a:xfrm>
            <a:off x="1991544" y="620688"/>
            <a:ext cx="4896544" cy="10081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FF0000"/>
                </a:solidFill>
              </a:rPr>
              <a:t>Envelope of Motion</a:t>
            </a:r>
          </a:p>
        </p:txBody>
      </p:sp>
    </p:spTree>
    <p:extLst>
      <p:ext uri="{BB962C8B-B14F-4D97-AF65-F5344CB8AC3E}">
        <p14:creationId xmlns:p14="http://schemas.microsoft.com/office/powerpoint/2010/main" val="3578285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Users\Rohannn\Desktop\current  PRESNTATN\paralllogram.JPG"/>
          <p:cNvPicPr>
            <a:picLocks noGrp="1" noChangeAspect="1" noChangeArrowheads="1"/>
          </p:cNvPicPr>
          <p:nvPr>
            <p:ph idx="1"/>
          </p:nvPr>
        </p:nvPicPr>
        <p:blipFill>
          <a:blip r:embed="rId3" cstate="print"/>
          <a:srcRect/>
          <a:stretch>
            <a:fillRect/>
          </a:stretch>
        </p:blipFill>
        <p:spPr bwMode="auto">
          <a:xfrm>
            <a:off x="6995592" y="2827472"/>
            <a:ext cx="4124692" cy="3396805"/>
          </a:xfrm>
          <a:prstGeom prst="rect">
            <a:avLst/>
          </a:prstGeom>
          <a:noFill/>
        </p:spPr>
      </p:pic>
      <p:sp>
        <p:nvSpPr>
          <p:cNvPr id="2" name="Title 1"/>
          <p:cNvSpPr>
            <a:spLocks noGrp="1"/>
          </p:cNvSpPr>
          <p:nvPr>
            <p:ph type="title"/>
          </p:nvPr>
        </p:nvSpPr>
        <p:spPr>
          <a:xfrm>
            <a:off x="825910" y="1315596"/>
            <a:ext cx="9395234" cy="720080"/>
          </a:xfrm>
        </p:spPr>
        <p:txBody>
          <a:bodyPr>
            <a:normAutofit/>
          </a:bodyPr>
          <a:lstStyle/>
          <a:p>
            <a:r>
              <a:rPr lang="en-IN" dirty="0" smtClean="0">
                <a:solidFill>
                  <a:srgbClr val="FF0000"/>
                </a:solidFill>
              </a:rPr>
              <a:t>The gothic arch or arrow point tracing</a:t>
            </a:r>
            <a:r>
              <a:rPr lang="en-IN" dirty="0" smtClean="0"/>
              <a:t>.</a:t>
            </a:r>
            <a:endParaRPr lang="en-IN" dirty="0"/>
          </a:p>
        </p:txBody>
      </p:sp>
      <p:sp>
        <p:nvSpPr>
          <p:cNvPr id="5" name="Rectangle 4"/>
          <p:cNvSpPr/>
          <p:nvPr/>
        </p:nvSpPr>
        <p:spPr>
          <a:xfrm>
            <a:off x="693174" y="2243888"/>
            <a:ext cx="6266922" cy="4001095"/>
          </a:xfrm>
          <a:prstGeom prst="rect">
            <a:avLst/>
          </a:prstGeom>
        </p:spPr>
        <p:txBody>
          <a:bodyPr wrap="square">
            <a:spAutoFit/>
          </a:bodyPr>
          <a:lstStyle/>
          <a:p>
            <a:r>
              <a:rPr lang="en-IN" sz="2400" b="1" dirty="0"/>
              <a:t>It is a graphic registration of lateral border movements on a</a:t>
            </a:r>
            <a:r>
              <a:rPr lang="en-IN" sz="2400" b="1" dirty="0">
                <a:solidFill>
                  <a:srgbClr val="FF0000"/>
                </a:solidFill>
              </a:rPr>
              <a:t> horizontal </a:t>
            </a:r>
            <a:r>
              <a:rPr lang="en-IN" sz="2400" b="1" dirty="0"/>
              <a:t>plane,  which results in  an </a:t>
            </a:r>
            <a:r>
              <a:rPr lang="en-IN" sz="2400" b="1" dirty="0">
                <a:solidFill>
                  <a:srgbClr val="FF0000"/>
                </a:solidFill>
              </a:rPr>
              <a:t>angular </a:t>
            </a:r>
            <a:r>
              <a:rPr lang="en-IN" sz="2400" b="1" dirty="0"/>
              <a:t>tracing.</a:t>
            </a:r>
          </a:p>
          <a:p>
            <a:endParaRPr lang="en-IN" sz="2400" b="1" dirty="0"/>
          </a:p>
          <a:p>
            <a:endParaRPr lang="en-IN" sz="2400" b="1" dirty="0"/>
          </a:p>
          <a:p>
            <a:r>
              <a:rPr lang="en-IN" sz="2400" b="1" dirty="0"/>
              <a:t>The direction of lateral movements is actively determined  by the lateral pterygoid muscle on nonworking side and by the deep capsular ligaments of condyle on working side.</a:t>
            </a:r>
          </a:p>
          <a:p>
            <a:endParaRPr lang="en-IN" sz="2000" b="1" dirty="0"/>
          </a:p>
          <a:p>
            <a:endParaRPr lang="en-IN" dirty="0"/>
          </a:p>
        </p:txBody>
      </p:sp>
      <p:sp>
        <p:nvSpPr>
          <p:cNvPr id="3" name="Rectangle 2"/>
          <p:cNvSpPr/>
          <p:nvPr/>
        </p:nvSpPr>
        <p:spPr>
          <a:xfrm>
            <a:off x="722672" y="796103"/>
            <a:ext cx="6234110" cy="584775"/>
          </a:xfrm>
          <a:prstGeom prst="rect">
            <a:avLst/>
          </a:prstGeom>
        </p:spPr>
        <p:txBody>
          <a:bodyPr wrap="square">
            <a:spAutoFit/>
          </a:bodyPr>
          <a:lstStyle/>
          <a:p>
            <a:r>
              <a:rPr lang="en-US" sz="3200" dirty="0"/>
              <a:t>Horizontal Plane</a:t>
            </a:r>
          </a:p>
        </p:txBody>
      </p:sp>
    </p:spTree>
    <p:extLst>
      <p:ext uri="{BB962C8B-B14F-4D97-AF65-F5344CB8AC3E}">
        <p14:creationId xmlns:p14="http://schemas.microsoft.com/office/powerpoint/2010/main" val="2535706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836713"/>
            <a:ext cx="8819024" cy="792088"/>
          </a:xfrm>
        </p:spPr>
        <p:txBody>
          <a:bodyPr>
            <a:normAutofit fontScale="90000"/>
          </a:bodyPr>
          <a:lstStyle/>
          <a:p>
            <a:r>
              <a:rPr lang="en-IN" dirty="0" smtClean="0">
                <a:solidFill>
                  <a:srgbClr val="FF0000"/>
                </a:solidFill>
              </a:rPr>
              <a:t>Working &amp; </a:t>
            </a:r>
            <a:r>
              <a:rPr lang="en-IN" dirty="0">
                <a:solidFill>
                  <a:srgbClr val="FF0000"/>
                </a:solidFill>
              </a:rPr>
              <a:t>Nonworking Side</a:t>
            </a:r>
          </a:p>
        </p:txBody>
      </p:sp>
      <p:sp>
        <p:nvSpPr>
          <p:cNvPr id="3" name="Text Placeholder 2"/>
          <p:cNvSpPr>
            <a:spLocks noGrp="1"/>
          </p:cNvSpPr>
          <p:nvPr>
            <p:ph type="body" idx="1"/>
          </p:nvPr>
        </p:nvSpPr>
        <p:spPr>
          <a:xfrm>
            <a:off x="457201" y="1772816"/>
            <a:ext cx="5384032" cy="4608512"/>
          </a:xfrm>
        </p:spPr>
        <p:txBody>
          <a:bodyPr>
            <a:normAutofit/>
          </a:bodyPr>
          <a:lstStyle/>
          <a:p>
            <a:r>
              <a:rPr lang="en-IN" b="1" dirty="0" smtClean="0"/>
              <a:t>The side toward which the mandible moves in a lateral excursion is called </a:t>
            </a:r>
            <a:r>
              <a:rPr lang="en-IN" b="1" dirty="0" smtClean="0">
                <a:solidFill>
                  <a:srgbClr val="FF0000"/>
                </a:solidFill>
              </a:rPr>
              <a:t>Working side </a:t>
            </a:r>
          </a:p>
          <a:p>
            <a:endParaRPr lang="en-IN" b="1" dirty="0" smtClean="0"/>
          </a:p>
          <a:p>
            <a:r>
              <a:rPr lang="en-IN" b="1" dirty="0" smtClean="0"/>
              <a:t>And</a:t>
            </a:r>
          </a:p>
          <a:p>
            <a:endParaRPr lang="en-IN" b="1" dirty="0" smtClean="0"/>
          </a:p>
          <a:p>
            <a:r>
              <a:rPr lang="en-IN" b="1" dirty="0" smtClean="0"/>
              <a:t>The </a:t>
            </a:r>
            <a:r>
              <a:rPr lang="en-IN" b="1" dirty="0" smtClean="0">
                <a:solidFill>
                  <a:srgbClr val="FF0000"/>
                </a:solidFill>
              </a:rPr>
              <a:t>Nonworking side </a:t>
            </a:r>
            <a:r>
              <a:rPr lang="en-IN" b="1" dirty="0" smtClean="0"/>
              <a:t>is that side of mandible that moves toward median line in a lateral excursion</a:t>
            </a:r>
          </a:p>
          <a:p>
            <a:endParaRPr lang="en-IN" dirty="0" smtClean="0"/>
          </a:p>
          <a:p>
            <a:endParaRPr lang="en-IN" dirty="0"/>
          </a:p>
        </p:txBody>
      </p:sp>
      <p:pic>
        <p:nvPicPr>
          <p:cNvPr id="135170" name="Picture 2" descr="C:\Users\Rohannn\Desktop\current  PRESNTATN\working and non working contact.jpg"/>
          <p:cNvPicPr>
            <a:picLocks noChangeAspect="1" noChangeArrowheads="1"/>
          </p:cNvPicPr>
          <p:nvPr/>
        </p:nvPicPr>
        <p:blipFill>
          <a:blip r:embed="rId2" cstate="print"/>
          <a:srcRect/>
          <a:stretch>
            <a:fillRect/>
          </a:stretch>
        </p:blipFill>
        <p:spPr bwMode="auto">
          <a:xfrm>
            <a:off x="6095999" y="2076853"/>
            <a:ext cx="5201265" cy="3573384"/>
          </a:xfrm>
          <a:prstGeom prst="rect">
            <a:avLst/>
          </a:prstGeom>
          <a:noFill/>
        </p:spPr>
      </p:pic>
    </p:spTree>
    <p:extLst>
      <p:ext uri="{BB962C8B-B14F-4D97-AF65-F5344CB8AC3E}">
        <p14:creationId xmlns:p14="http://schemas.microsoft.com/office/powerpoint/2010/main" val="2993283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Grp="1" noRot="1" noChangeArrowheads="1"/>
          </p:cNvSpPr>
          <p:nvPr>
            <p:ph type="title"/>
          </p:nvPr>
        </p:nvSpPr>
        <p:spPr/>
        <p:txBody>
          <a:bodyPr/>
          <a:lstStyle/>
          <a:p>
            <a:r>
              <a:rPr lang="en-US" dirty="0">
                <a:solidFill>
                  <a:srgbClr val="FF0000"/>
                </a:solidFill>
              </a:rPr>
              <a:t>Left lateral border movement</a:t>
            </a:r>
          </a:p>
        </p:txBody>
      </p:sp>
      <p:pic>
        <p:nvPicPr>
          <p:cNvPr id="118791" name="Picture 7" descr="scan0019"/>
          <p:cNvPicPr>
            <a:picLocks noChangeAspect="1" noChangeArrowheads="1"/>
          </p:cNvPicPr>
          <p:nvPr/>
        </p:nvPicPr>
        <p:blipFill>
          <a:blip r:embed="rId2" cstate="print"/>
          <a:srcRect l="1273" t="1587" r="54691" b="3175"/>
          <a:stretch>
            <a:fillRect/>
          </a:stretch>
        </p:blipFill>
        <p:spPr bwMode="auto">
          <a:xfrm>
            <a:off x="3935761" y="2924944"/>
            <a:ext cx="3825875" cy="3309938"/>
          </a:xfrm>
          <a:prstGeom prst="rect">
            <a:avLst/>
          </a:prstGeom>
          <a:noFill/>
        </p:spPr>
      </p:pic>
    </p:spTree>
    <p:extLst>
      <p:ext uri="{BB962C8B-B14F-4D97-AF65-F5344CB8AC3E}">
        <p14:creationId xmlns:p14="http://schemas.microsoft.com/office/powerpoint/2010/main" val="66468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Grp="1" noRot="1" noChangeArrowheads="1"/>
          </p:cNvSpPr>
          <p:nvPr>
            <p:ph type="title"/>
          </p:nvPr>
        </p:nvSpPr>
        <p:spPr>
          <a:xfrm>
            <a:off x="619432" y="365125"/>
            <a:ext cx="11002297" cy="1325563"/>
          </a:xfrm>
        </p:spPr>
        <p:txBody>
          <a:bodyPr>
            <a:normAutofit/>
          </a:bodyPr>
          <a:lstStyle/>
          <a:p>
            <a:r>
              <a:rPr lang="en-US" sz="3600" dirty="0">
                <a:solidFill>
                  <a:srgbClr val="FF0000"/>
                </a:solidFill>
              </a:rPr>
              <a:t>Continued left lateral border movement with protrusion</a:t>
            </a:r>
          </a:p>
        </p:txBody>
      </p:sp>
      <p:pic>
        <p:nvPicPr>
          <p:cNvPr id="120839" name="Picture 7" descr="scan0019"/>
          <p:cNvPicPr>
            <a:picLocks noChangeAspect="1" noChangeArrowheads="1"/>
          </p:cNvPicPr>
          <p:nvPr/>
        </p:nvPicPr>
        <p:blipFill>
          <a:blip r:embed="rId2" cstate="print"/>
          <a:srcRect l="50874" t="3175" r="9538" b="3175"/>
          <a:stretch>
            <a:fillRect/>
          </a:stretch>
        </p:blipFill>
        <p:spPr bwMode="auto">
          <a:xfrm>
            <a:off x="4151784" y="2564905"/>
            <a:ext cx="4032448" cy="3470399"/>
          </a:xfrm>
          <a:prstGeom prst="rect">
            <a:avLst/>
          </a:prstGeom>
          <a:noFill/>
        </p:spPr>
      </p:pic>
    </p:spTree>
    <p:extLst>
      <p:ext uri="{BB962C8B-B14F-4D97-AF65-F5344CB8AC3E}">
        <p14:creationId xmlns:p14="http://schemas.microsoft.com/office/powerpoint/2010/main" val="2600750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understand the types of </a:t>
            </a:r>
            <a:r>
              <a:rPr lang="en-US" dirty="0" err="1"/>
              <a:t>mandibular</a:t>
            </a:r>
            <a:r>
              <a:rPr lang="en-US" dirty="0"/>
              <a:t>  movements and its effect on prosthesis </a:t>
            </a:r>
            <a:r>
              <a:rPr lang="en-US" dirty="0" err="1"/>
              <a:t>i.e</a:t>
            </a:r>
            <a:r>
              <a:rPr lang="en-US" dirty="0"/>
              <a:t> in vertical, horizontal and </a:t>
            </a:r>
            <a:r>
              <a:rPr lang="en-US" dirty="0" err="1"/>
              <a:t>sagittal</a:t>
            </a:r>
            <a:r>
              <a:rPr lang="en-US" dirty="0"/>
              <a:t> axis</a:t>
            </a:r>
          </a:p>
        </p:txBody>
      </p:sp>
      <p:sp>
        <p:nvSpPr>
          <p:cNvPr id="3" name="Title 2"/>
          <p:cNvSpPr>
            <a:spLocks noGrp="1"/>
          </p:cNvSpPr>
          <p:nvPr>
            <p:ph type="title"/>
          </p:nvPr>
        </p:nvSpPr>
        <p:spPr>
          <a:xfrm>
            <a:off x="838200" y="855406"/>
            <a:ext cx="10515600" cy="835282"/>
          </a:xfrm>
        </p:spPr>
        <p:txBody>
          <a:bodyPr/>
          <a:lstStyle/>
          <a:p>
            <a:r>
              <a:rPr lang="en-US" dirty="0" smtClean="0"/>
              <a:t>Objectives</a:t>
            </a:r>
            <a:endParaRPr lang="en-US" dirty="0"/>
          </a:p>
        </p:txBody>
      </p:sp>
    </p:spTree>
    <p:extLst>
      <p:ext uri="{BB962C8B-B14F-4D97-AF65-F5344CB8AC3E}">
        <p14:creationId xmlns:p14="http://schemas.microsoft.com/office/powerpoint/2010/main" val="3553938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2135560" y="908720"/>
            <a:ext cx="8229600" cy="1066800"/>
          </a:xfrm>
        </p:spPr>
        <p:txBody>
          <a:bodyPr/>
          <a:lstStyle/>
          <a:p>
            <a:r>
              <a:rPr lang="en-US" dirty="0">
                <a:solidFill>
                  <a:srgbClr val="FF0000"/>
                </a:solidFill>
              </a:rPr>
              <a:t>Right lateral border movements</a:t>
            </a:r>
          </a:p>
        </p:txBody>
      </p:sp>
      <p:sp>
        <p:nvSpPr>
          <p:cNvPr id="29701" name="Rectangle 5"/>
          <p:cNvSpPr>
            <a:spLocks noChangeArrowheads="1"/>
          </p:cNvSpPr>
          <p:nvPr/>
        </p:nvSpPr>
        <p:spPr bwMode="auto">
          <a:xfrm>
            <a:off x="560439" y="1988840"/>
            <a:ext cx="5254207" cy="3625608"/>
          </a:xfrm>
          <a:prstGeom prst="rect">
            <a:avLst/>
          </a:prstGeom>
          <a:noFill/>
          <a:ln w="9525">
            <a:noFill/>
            <a:miter lim="800000"/>
            <a:headEnd/>
            <a:tailEnd/>
          </a:ln>
          <a:effectLst/>
        </p:spPr>
        <p:txBody>
          <a:bodyPr wrap="square">
            <a:spAutoFit/>
          </a:bodyPr>
          <a:lstStyle/>
          <a:p>
            <a:pPr eaLnBrk="1" hangingPunct="1">
              <a:spcBef>
                <a:spcPct val="20000"/>
              </a:spcBef>
            </a:pPr>
            <a:r>
              <a:rPr lang="en-US" sz="2800" dirty="0">
                <a:latin typeface="Times New Roman" pitchFamily="18" charset="0"/>
              </a:rPr>
              <a:t> </a:t>
            </a:r>
            <a:r>
              <a:rPr lang="en-US" sz="2400" dirty="0">
                <a:latin typeface="Times New Roman" pitchFamily="18" charset="0"/>
              </a:rPr>
              <a:t>Condyles in CR</a:t>
            </a:r>
          </a:p>
          <a:p>
            <a:pPr eaLnBrk="1" hangingPunct="1">
              <a:spcBef>
                <a:spcPct val="20000"/>
              </a:spcBef>
            </a:pPr>
            <a:r>
              <a:rPr lang="en-US" sz="2400" dirty="0">
                <a:latin typeface="Times New Roman" pitchFamily="18" charset="0"/>
              </a:rPr>
              <a:t> Contraction of left inferior </a:t>
            </a:r>
          </a:p>
          <a:p>
            <a:pPr eaLnBrk="1" hangingPunct="1">
              <a:spcBef>
                <a:spcPct val="20000"/>
              </a:spcBef>
            </a:pPr>
            <a:r>
              <a:rPr lang="en-US" sz="2400" dirty="0">
                <a:latin typeface="Times New Roman" pitchFamily="18" charset="0"/>
              </a:rPr>
              <a:t>lateral pterygoid </a:t>
            </a:r>
          </a:p>
          <a:p>
            <a:pPr eaLnBrk="1" hangingPunct="1">
              <a:spcBef>
                <a:spcPct val="20000"/>
              </a:spcBef>
            </a:pPr>
            <a:endParaRPr lang="en-US" sz="2400" dirty="0">
              <a:latin typeface="Times New Roman" pitchFamily="18" charset="0"/>
            </a:endParaRPr>
          </a:p>
          <a:p>
            <a:pPr eaLnBrk="1" hangingPunct="1">
              <a:spcBef>
                <a:spcPct val="20000"/>
              </a:spcBef>
            </a:pPr>
            <a:r>
              <a:rPr lang="en-US" sz="2400" dirty="0">
                <a:latin typeface="Times New Roman" pitchFamily="18" charset="0"/>
              </a:rPr>
              <a:t> Left condyle moves </a:t>
            </a:r>
          </a:p>
          <a:p>
            <a:pPr eaLnBrk="1" hangingPunct="1">
              <a:spcBef>
                <a:spcPct val="20000"/>
              </a:spcBef>
            </a:pPr>
            <a:r>
              <a:rPr lang="en-US" sz="2400" dirty="0" err="1">
                <a:latin typeface="Times New Roman" pitchFamily="18" charset="0"/>
              </a:rPr>
              <a:t>anteriorly,medially</a:t>
            </a:r>
            <a:r>
              <a:rPr lang="en-US" sz="2400" dirty="0">
                <a:latin typeface="Times New Roman" pitchFamily="18" charset="0"/>
              </a:rPr>
              <a:t> and </a:t>
            </a:r>
          </a:p>
          <a:p>
            <a:pPr eaLnBrk="1" hangingPunct="1">
              <a:spcBef>
                <a:spcPct val="20000"/>
              </a:spcBef>
            </a:pPr>
            <a:r>
              <a:rPr lang="en-US" sz="2400" dirty="0">
                <a:latin typeface="Times New Roman" pitchFamily="18" charset="0"/>
              </a:rPr>
              <a:t>Inferiorly</a:t>
            </a:r>
          </a:p>
          <a:p>
            <a:pPr eaLnBrk="1" hangingPunct="1">
              <a:spcBef>
                <a:spcPct val="20000"/>
              </a:spcBef>
            </a:pPr>
            <a:endParaRPr lang="en-US" sz="2400" dirty="0">
              <a:solidFill>
                <a:srgbClr val="FF5050"/>
              </a:solidFill>
              <a:latin typeface="Times New Roman" pitchFamily="18" charset="0"/>
            </a:endParaRPr>
          </a:p>
        </p:txBody>
      </p:sp>
      <p:sp>
        <p:nvSpPr>
          <p:cNvPr id="29702" name="Line 6"/>
          <p:cNvSpPr>
            <a:spLocks noChangeShapeType="1"/>
          </p:cNvSpPr>
          <p:nvPr/>
        </p:nvSpPr>
        <p:spPr bwMode="auto">
          <a:xfrm>
            <a:off x="3352800" y="3429000"/>
            <a:ext cx="0" cy="304800"/>
          </a:xfrm>
          <a:prstGeom prst="line">
            <a:avLst/>
          </a:prstGeom>
          <a:noFill/>
          <a:ln w="9525">
            <a:solidFill>
              <a:schemeClr val="tx1"/>
            </a:solidFill>
            <a:round/>
            <a:headEnd/>
            <a:tailEnd type="triangle" w="med" len="med"/>
          </a:ln>
          <a:effectLst/>
        </p:spPr>
        <p:txBody>
          <a:bodyPr/>
          <a:lstStyle/>
          <a:p>
            <a:endParaRPr lang="en-IN"/>
          </a:p>
        </p:txBody>
      </p:sp>
      <p:pic>
        <p:nvPicPr>
          <p:cNvPr id="29703" name="Picture 7" descr="scan0020"/>
          <p:cNvPicPr>
            <a:picLocks noChangeAspect="1" noChangeArrowheads="1"/>
          </p:cNvPicPr>
          <p:nvPr/>
        </p:nvPicPr>
        <p:blipFill>
          <a:blip r:embed="rId2" cstate="print"/>
          <a:srcRect l="2711" r="1357" b="3119"/>
          <a:stretch>
            <a:fillRect/>
          </a:stretch>
        </p:blipFill>
        <p:spPr bwMode="auto">
          <a:xfrm>
            <a:off x="6719888" y="2133600"/>
            <a:ext cx="3552576" cy="3095600"/>
          </a:xfrm>
          <a:prstGeom prst="rect">
            <a:avLst/>
          </a:prstGeom>
          <a:noFill/>
        </p:spPr>
      </p:pic>
    </p:spTree>
    <p:extLst>
      <p:ext uri="{BB962C8B-B14F-4D97-AF65-F5344CB8AC3E}">
        <p14:creationId xmlns:p14="http://schemas.microsoft.com/office/powerpoint/2010/main" val="2094335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Grp="1" noChangeAspect="1" noChangeArrowheads="1"/>
          </p:cNvPicPr>
          <p:nvPr>
            <p:ph idx="1"/>
          </p:nvPr>
        </p:nvPicPr>
        <p:blipFill>
          <a:blip r:embed="rId2" cstate="print"/>
          <a:stretch>
            <a:fillRect/>
          </a:stretch>
        </p:blipFill>
        <p:spPr>
          <a:xfrm>
            <a:off x="7620001" y="2286001"/>
            <a:ext cx="4037778" cy="3406876"/>
          </a:xfrm>
          <a:prstGeom prst="rect">
            <a:avLst/>
          </a:prstGeom>
          <a:noFill/>
          <a:ln/>
        </p:spPr>
      </p:pic>
      <p:sp>
        <p:nvSpPr>
          <p:cNvPr id="30722" name="Rectangle 2"/>
          <p:cNvSpPr>
            <a:spLocks noGrp="1" noRot="1" noChangeArrowheads="1"/>
          </p:cNvSpPr>
          <p:nvPr>
            <p:ph type="title"/>
          </p:nvPr>
        </p:nvSpPr>
        <p:spPr>
          <a:xfrm>
            <a:off x="530942" y="1052736"/>
            <a:ext cx="10545097" cy="1066800"/>
          </a:xfrm>
        </p:spPr>
        <p:txBody>
          <a:bodyPr>
            <a:normAutofit fontScale="90000"/>
          </a:bodyPr>
          <a:lstStyle/>
          <a:p>
            <a:r>
              <a:rPr lang="en-US" dirty="0">
                <a:solidFill>
                  <a:srgbClr val="FF0000"/>
                </a:solidFill>
              </a:rPr>
              <a:t>Continued right lateral movement with protrusion</a:t>
            </a:r>
          </a:p>
        </p:txBody>
      </p:sp>
      <p:sp>
        <p:nvSpPr>
          <p:cNvPr id="30725" name="Rectangle 5"/>
          <p:cNvSpPr>
            <a:spLocks noChangeArrowheads="1"/>
          </p:cNvSpPr>
          <p:nvPr/>
        </p:nvSpPr>
        <p:spPr bwMode="auto">
          <a:xfrm>
            <a:off x="575187" y="2514600"/>
            <a:ext cx="6282813" cy="3416320"/>
          </a:xfrm>
          <a:prstGeom prst="rect">
            <a:avLst/>
          </a:prstGeom>
          <a:noFill/>
          <a:ln w="9525">
            <a:noFill/>
            <a:miter lim="800000"/>
            <a:headEnd/>
            <a:tailEnd/>
          </a:ln>
          <a:effectLst/>
        </p:spPr>
        <p:txBody>
          <a:bodyPr wrap="square">
            <a:spAutoFit/>
          </a:bodyPr>
          <a:lstStyle/>
          <a:p>
            <a:pPr eaLnBrk="1" hangingPunct="1">
              <a:spcBef>
                <a:spcPct val="50000"/>
              </a:spcBef>
              <a:buClr>
                <a:schemeClr val="accent2"/>
              </a:buClr>
              <a:buFont typeface="Wingdings" pitchFamily="2" charset="2"/>
              <a:buNone/>
            </a:pPr>
            <a:r>
              <a:rPr lang="en-US" sz="2400" dirty="0">
                <a:latin typeface="Times New Roman" pitchFamily="18" charset="0"/>
              </a:rPr>
              <a:t>Contraction of rt. lateral </a:t>
            </a:r>
            <a:r>
              <a:rPr lang="en-US" sz="2400" dirty="0" err="1">
                <a:latin typeface="Times New Roman" pitchFamily="18" charset="0"/>
              </a:rPr>
              <a:t>pterygoid</a:t>
            </a:r>
            <a:r>
              <a:rPr lang="en-US" sz="2400" dirty="0">
                <a:latin typeface="Times New Roman" pitchFamily="18" charset="0"/>
              </a:rPr>
              <a:t> &amp; continued contraction left inferior </a:t>
            </a:r>
            <a:r>
              <a:rPr lang="en-US" sz="2400" dirty="0" err="1">
                <a:latin typeface="Times New Roman" pitchFamily="18" charset="0"/>
              </a:rPr>
              <a:t>pterygoid</a:t>
            </a:r>
            <a:endParaRPr lang="en-US" sz="2400" dirty="0">
              <a:latin typeface="Times New Roman" pitchFamily="18" charset="0"/>
            </a:endParaRPr>
          </a:p>
          <a:p>
            <a:pPr eaLnBrk="1" hangingPunct="1">
              <a:spcBef>
                <a:spcPct val="50000"/>
              </a:spcBef>
              <a:buClr>
                <a:schemeClr val="accent2"/>
              </a:buClr>
              <a:buFont typeface="Wingdings" pitchFamily="2" charset="2"/>
              <a:buNone/>
            </a:pPr>
            <a:endParaRPr lang="en-US" sz="2400" dirty="0">
              <a:latin typeface="Times New Roman" pitchFamily="18" charset="0"/>
            </a:endParaRPr>
          </a:p>
          <a:p>
            <a:pPr eaLnBrk="1" hangingPunct="1">
              <a:spcBef>
                <a:spcPct val="50000"/>
              </a:spcBef>
              <a:buClr>
                <a:schemeClr val="accent2"/>
              </a:buClr>
              <a:buFont typeface="Wingdings" pitchFamily="2" charset="2"/>
              <a:buNone/>
            </a:pPr>
            <a:r>
              <a:rPr lang="en-US" sz="2400" dirty="0">
                <a:latin typeface="Times New Roman" pitchFamily="18" charset="0"/>
              </a:rPr>
              <a:t>Right </a:t>
            </a:r>
            <a:r>
              <a:rPr lang="en-US" sz="2400" dirty="0" err="1">
                <a:latin typeface="Times New Roman" pitchFamily="18" charset="0"/>
              </a:rPr>
              <a:t>condyles</a:t>
            </a:r>
            <a:r>
              <a:rPr lang="en-US" sz="2400" dirty="0">
                <a:latin typeface="Times New Roman" pitchFamily="18" charset="0"/>
              </a:rPr>
              <a:t> moves </a:t>
            </a:r>
            <a:r>
              <a:rPr lang="en-US" sz="2400" dirty="0" err="1">
                <a:latin typeface="Times New Roman" pitchFamily="18" charset="0"/>
              </a:rPr>
              <a:t>anteriorly</a:t>
            </a:r>
            <a:r>
              <a:rPr lang="en-US" sz="2400" dirty="0">
                <a:latin typeface="Times New Roman" pitchFamily="18" charset="0"/>
              </a:rPr>
              <a:t> and to left</a:t>
            </a:r>
          </a:p>
          <a:p>
            <a:pPr eaLnBrk="1" hangingPunct="1">
              <a:spcBef>
                <a:spcPct val="50000"/>
              </a:spcBef>
              <a:buClr>
                <a:schemeClr val="accent2"/>
              </a:buClr>
              <a:buFont typeface="Wingdings" pitchFamily="2" charset="2"/>
              <a:buNone/>
            </a:pPr>
            <a:endParaRPr lang="en-US" sz="2400" dirty="0">
              <a:latin typeface="Times New Roman" pitchFamily="18" charset="0"/>
            </a:endParaRPr>
          </a:p>
          <a:p>
            <a:pPr eaLnBrk="1" hangingPunct="1">
              <a:spcBef>
                <a:spcPct val="50000"/>
              </a:spcBef>
              <a:buClr>
                <a:schemeClr val="accent2"/>
              </a:buClr>
              <a:buFont typeface="Wingdings" pitchFamily="2" charset="2"/>
              <a:buNone/>
            </a:pPr>
            <a:r>
              <a:rPr lang="en-US" sz="2400" dirty="0">
                <a:latin typeface="Times New Roman" pitchFamily="18" charset="0"/>
              </a:rPr>
              <a:t> </a:t>
            </a:r>
            <a:r>
              <a:rPr lang="en-US" sz="2400" dirty="0" err="1">
                <a:latin typeface="Times New Roman" pitchFamily="18" charset="0"/>
              </a:rPr>
              <a:t>Mandibular</a:t>
            </a:r>
            <a:r>
              <a:rPr lang="en-US" sz="2400" dirty="0">
                <a:latin typeface="Times New Roman" pitchFamily="18" charset="0"/>
              </a:rPr>
              <a:t> midline coincides with midline of face</a:t>
            </a:r>
          </a:p>
        </p:txBody>
      </p:sp>
      <p:sp>
        <p:nvSpPr>
          <p:cNvPr id="30727" name="Line 7"/>
          <p:cNvSpPr>
            <a:spLocks noChangeShapeType="1"/>
          </p:cNvSpPr>
          <p:nvPr/>
        </p:nvSpPr>
        <p:spPr bwMode="auto">
          <a:xfrm>
            <a:off x="4222955" y="3438832"/>
            <a:ext cx="0" cy="533400"/>
          </a:xfrm>
          <a:prstGeom prst="line">
            <a:avLst/>
          </a:prstGeom>
          <a:noFill/>
          <a:ln w="9525">
            <a:solidFill>
              <a:schemeClr val="tx1"/>
            </a:solidFill>
            <a:round/>
            <a:headEnd/>
            <a:tailEnd type="triangle" w="med" len="med"/>
          </a:ln>
          <a:effectLst/>
        </p:spPr>
        <p:txBody>
          <a:bodyPr/>
          <a:lstStyle/>
          <a:p>
            <a:endParaRPr lang="en-IN"/>
          </a:p>
        </p:txBody>
      </p:sp>
      <p:sp>
        <p:nvSpPr>
          <p:cNvPr id="30728" name="Line 8"/>
          <p:cNvSpPr>
            <a:spLocks noChangeShapeType="1"/>
          </p:cNvSpPr>
          <p:nvPr/>
        </p:nvSpPr>
        <p:spPr bwMode="auto">
          <a:xfrm>
            <a:off x="4208206" y="4650658"/>
            <a:ext cx="0" cy="533400"/>
          </a:xfrm>
          <a:prstGeom prst="line">
            <a:avLst/>
          </a:prstGeom>
          <a:noFill/>
          <a:ln w="9525">
            <a:solidFill>
              <a:schemeClr val="tx1"/>
            </a:solidFill>
            <a:round/>
            <a:headEnd/>
            <a:tailEnd type="triangle" w="med" len="med"/>
          </a:ln>
          <a:effectLst/>
        </p:spPr>
        <p:txBody>
          <a:bodyPr/>
          <a:lstStyle/>
          <a:p>
            <a:endParaRPr lang="en-IN"/>
          </a:p>
        </p:txBody>
      </p:sp>
    </p:spTree>
    <p:extLst>
      <p:ext uri="{BB962C8B-B14F-4D97-AF65-F5344CB8AC3E}">
        <p14:creationId xmlns:p14="http://schemas.microsoft.com/office/powerpoint/2010/main" val="451488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Untitled.png"/>
          <p:cNvPicPr>
            <a:picLocks noGrp="1" noChangeAspect="1" noChangeArrowheads="1"/>
          </p:cNvPicPr>
          <p:nvPr>
            <p:ph idx="4294967295"/>
          </p:nvPr>
        </p:nvPicPr>
        <p:blipFill>
          <a:blip r:embed="rId2"/>
          <a:srcRect/>
          <a:stretch>
            <a:fillRect/>
          </a:stretch>
        </p:blipFill>
        <p:spPr bwMode="auto">
          <a:xfrm>
            <a:off x="1445342" y="169608"/>
            <a:ext cx="8303341" cy="6124575"/>
          </a:xfrm>
          <a:prstGeom prst="rect">
            <a:avLst/>
          </a:prstGeom>
          <a:noFill/>
        </p:spPr>
      </p:pic>
    </p:spTree>
    <p:extLst>
      <p:ext uri="{BB962C8B-B14F-4D97-AF65-F5344CB8AC3E}">
        <p14:creationId xmlns:p14="http://schemas.microsoft.com/office/powerpoint/2010/main" val="2025132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587" y="764705"/>
            <a:ext cx="8529126" cy="936104"/>
          </a:xfrm>
        </p:spPr>
        <p:txBody>
          <a:bodyPr/>
          <a:lstStyle/>
          <a:p>
            <a:r>
              <a:rPr lang="en-IN" dirty="0" smtClean="0">
                <a:solidFill>
                  <a:srgbClr val="FF0000"/>
                </a:solidFill>
              </a:rPr>
              <a:t>Bennett shift</a:t>
            </a:r>
            <a:endParaRPr lang="en-IN" dirty="0">
              <a:solidFill>
                <a:srgbClr val="FF0000"/>
              </a:solidFill>
            </a:endParaRPr>
          </a:p>
        </p:txBody>
      </p:sp>
      <p:sp>
        <p:nvSpPr>
          <p:cNvPr id="3" name="Text Placeholder 2"/>
          <p:cNvSpPr>
            <a:spLocks noGrp="1"/>
          </p:cNvSpPr>
          <p:nvPr>
            <p:ph type="body" idx="1"/>
          </p:nvPr>
        </p:nvSpPr>
        <p:spPr>
          <a:xfrm>
            <a:off x="442452" y="1628800"/>
            <a:ext cx="11002296" cy="1509712"/>
          </a:xfrm>
        </p:spPr>
        <p:txBody>
          <a:bodyPr>
            <a:noAutofit/>
          </a:bodyPr>
          <a:lstStyle/>
          <a:p>
            <a:r>
              <a:rPr lang="en-IN" sz="2800" dirty="0"/>
              <a:t>Described by Dr. Norman Bennett in 1908 , it is the direct lateral side shift that occurs simultaneously with a lateral excursion</a:t>
            </a:r>
          </a:p>
        </p:txBody>
      </p:sp>
      <p:pic>
        <p:nvPicPr>
          <p:cNvPr id="4" name="Picture 5" descr="26 -1"/>
          <p:cNvPicPr>
            <a:picLocks noChangeAspect="1" noChangeArrowheads="1"/>
          </p:cNvPicPr>
          <p:nvPr/>
        </p:nvPicPr>
        <p:blipFill>
          <a:blip r:embed="rId2" cstate="print"/>
          <a:srcRect/>
          <a:stretch>
            <a:fillRect/>
          </a:stretch>
        </p:blipFill>
        <p:spPr bwMode="auto">
          <a:xfrm>
            <a:off x="3988694" y="3347446"/>
            <a:ext cx="4157137" cy="2743638"/>
          </a:xfrm>
          <a:prstGeom prst="rect">
            <a:avLst/>
          </a:prstGeom>
          <a:noFill/>
        </p:spPr>
      </p:pic>
      <p:pic>
        <p:nvPicPr>
          <p:cNvPr id="5" name="Picture 4" descr="26"/>
          <p:cNvPicPr>
            <a:picLocks noChangeAspect="1" noChangeArrowheads="1"/>
          </p:cNvPicPr>
          <p:nvPr/>
        </p:nvPicPr>
        <p:blipFill>
          <a:blip r:embed="rId3" cstate="print"/>
          <a:srcRect t="53395" r="52657"/>
          <a:stretch>
            <a:fillRect/>
          </a:stretch>
        </p:blipFill>
        <p:spPr bwMode="auto">
          <a:xfrm>
            <a:off x="400453" y="3308422"/>
            <a:ext cx="3463624" cy="3036230"/>
          </a:xfrm>
          <a:prstGeom prst="rect">
            <a:avLst/>
          </a:prstGeom>
          <a:noFill/>
        </p:spPr>
      </p:pic>
      <p:pic>
        <p:nvPicPr>
          <p:cNvPr id="6" name="Picture 6" descr="26 -2"/>
          <p:cNvPicPr>
            <a:picLocks noChangeAspect="1" noChangeArrowheads="1"/>
          </p:cNvPicPr>
          <p:nvPr/>
        </p:nvPicPr>
        <p:blipFill>
          <a:blip r:embed="rId4" cstate="print"/>
          <a:srcRect/>
          <a:stretch>
            <a:fillRect/>
          </a:stretch>
        </p:blipFill>
        <p:spPr bwMode="auto">
          <a:xfrm>
            <a:off x="8345780" y="3413394"/>
            <a:ext cx="3551252" cy="2825173"/>
          </a:xfrm>
          <a:prstGeom prst="rect">
            <a:avLst/>
          </a:prstGeom>
          <a:noFill/>
        </p:spPr>
      </p:pic>
    </p:spTree>
    <p:extLst>
      <p:ext uri="{BB962C8B-B14F-4D97-AF65-F5344CB8AC3E}">
        <p14:creationId xmlns:p14="http://schemas.microsoft.com/office/powerpoint/2010/main" val="4115185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552450"/>
            <a:ext cx="10905203" cy="4491498"/>
          </a:xfrm>
        </p:spPr>
        <p:txBody>
          <a:bodyPr>
            <a:noAutofit/>
          </a:bodyPr>
          <a:lstStyle/>
          <a:p>
            <a:r>
              <a:rPr lang="en-IN" sz="3200" dirty="0"/>
              <a:t>The primary cause :is the contraction of lateral pterygoid muscle because its origin is located medially to its insertion.</a:t>
            </a:r>
          </a:p>
          <a:p>
            <a:endParaRPr lang="en-IN" sz="3200" dirty="0"/>
          </a:p>
          <a:p>
            <a:r>
              <a:rPr lang="en-IN" sz="3200" dirty="0"/>
              <a:t>When mandible shifts to the side, its movement occurs in two </a:t>
            </a:r>
            <a:r>
              <a:rPr lang="en-IN" sz="3200" dirty="0" smtClean="0"/>
              <a:t>segments- </a:t>
            </a:r>
            <a:r>
              <a:rPr lang="en-IN" sz="3200" dirty="0"/>
              <a:t>	an </a:t>
            </a:r>
            <a:r>
              <a:rPr lang="en-IN" sz="3200" dirty="0">
                <a:solidFill>
                  <a:srgbClr val="FF0000"/>
                </a:solidFill>
              </a:rPr>
              <a:t>immediate side shift </a:t>
            </a:r>
            <a:r>
              <a:rPr lang="en-IN" sz="3200" dirty="0"/>
              <a:t>in which the major direction of movement is </a:t>
            </a:r>
            <a:r>
              <a:rPr lang="en-IN" sz="3200" dirty="0" err="1" smtClean="0"/>
              <a:t>mediolateral</a:t>
            </a:r>
            <a:r>
              <a:rPr lang="en-IN" sz="3200" dirty="0" smtClean="0"/>
              <a:t> </a:t>
            </a:r>
            <a:endParaRPr lang="en-IN" sz="3200" dirty="0"/>
          </a:p>
          <a:p>
            <a:r>
              <a:rPr lang="en-IN" sz="3200" dirty="0" smtClean="0"/>
              <a:t>and  </a:t>
            </a:r>
            <a:r>
              <a:rPr lang="en-IN" sz="3200" dirty="0"/>
              <a:t>a </a:t>
            </a:r>
            <a:r>
              <a:rPr lang="en-IN" sz="3200" dirty="0">
                <a:solidFill>
                  <a:srgbClr val="FF0000"/>
                </a:solidFill>
              </a:rPr>
              <a:t>progressive side shift</a:t>
            </a:r>
            <a:r>
              <a:rPr lang="en-IN" sz="3200" dirty="0"/>
              <a:t>, which begins thereafter and continues with the major direction of movement being anterior.</a:t>
            </a:r>
          </a:p>
          <a:p>
            <a:endParaRPr lang="en-IN" sz="3200" dirty="0"/>
          </a:p>
        </p:txBody>
      </p:sp>
    </p:spTree>
    <p:extLst>
      <p:ext uri="{BB962C8B-B14F-4D97-AF65-F5344CB8AC3E}">
        <p14:creationId xmlns:p14="http://schemas.microsoft.com/office/powerpoint/2010/main" val="3269443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47" y="1484784"/>
            <a:ext cx="11312013" cy="5089752"/>
          </a:xfrm>
          <a:prstGeom prst="rect">
            <a:avLst/>
          </a:prstGeom>
        </p:spPr>
        <p:txBody>
          <a:bodyPr>
            <a:noAutofit/>
          </a:bodyPr>
          <a:lstStyle/>
          <a:p>
            <a:r>
              <a:rPr lang="en-IN" sz="3200" dirty="0"/>
              <a:t>Established by muscles and gravity.</a:t>
            </a:r>
          </a:p>
          <a:p>
            <a:r>
              <a:rPr lang="en-IN" sz="3200" dirty="0"/>
              <a:t>Is actively determined.</a:t>
            </a:r>
          </a:p>
          <a:p>
            <a:r>
              <a:rPr lang="en-IN" sz="3200" dirty="0"/>
              <a:t>It is a ‘range of posture’</a:t>
            </a:r>
          </a:p>
          <a:p>
            <a:r>
              <a:rPr lang="en-IN" sz="3200" dirty="0"/>
              <a:t>Usually 2-4mm below maximum intercuspation position, but can be </a:t>
            </a:r>
            <a:r>
              <a:rPr lang="en-IN" sz="3200" dirty="0" err="1"/>
              <a:t>upto</a:t>
            </a:r>
            <a:r>
              <a:rPr lang="en-IN" sz="3200" dirty="0"/>
              <a:t> 10 mm.</a:t>
            </a:r>
          </a:p>
          <a:p>
            <a:r>
              <a:rPr lang="en-IN" sz="3200" dirty="0"/>
              <a:t>Remains relatively stable  for reasonable periods of time.</a:t>
            </a:r>
          </a:p>
          <a:p>
            <a:r>
              <a:rPr lang="en-IN" sz="3200" dirty="0"/>
              <a:t>Affected by short and long term intra oral and general health factors and by position of head.</a:t>
            </a:r>
          </a:p>
        </p:txBody>
      </p:sp>
      <p:sp>
        <p:nvSpPr>
          <p:cNvPr id="2" name="Title 1"/>
          <p:cNvSpPr>
            <a:spLocks noGrp="1"/>
          </p:cNvSpPr>
          <p:nvPr>
            <p:ph type="title"/>
          </p:nvPr>
        </p:nvSpPr>
        <p:spPr>
          <a:xfrm>
            <a:off x="2063552" y="692696"/>
            <a:ext cx="8229600" cy="864096"/>
          </a:xfrm>
        </p:spPr>
        <p:txBody>
          <a:bodyPr>
            <a:normAutofit/>
          </a:bodyPr>
          <a:lstStyle/>
          <a:p>
            <a:r>
              <a:rPr lang="en-IN" b="1" dirty="0" smtClean="0">
                <a:solidFill>
                  <a:srgbClr val="FF0000"/>
                </a:solidFill>
              </a:rPr>
              <a:t>Physiological rest position</a:t>
            </a:r>
            <a:endParaRPr lang="en-IN" b="1" dirty="0">
              <a:solidFill>
                <a:srgbClr val="FF0000"/>
              </a:solidFill>
            </a:endParaRPr>
          </a:p>
        </p:txBody>
      </p:sp>
    </p:spTree>
    <p:extLst>
      <p:ext uri="{BB962C8B-B14F-4D97-AF65-F5344CB8AC3E}">
        <p14:creationId xmlns:p14="http://schemas.microsoft.com/office/powerpoint/2010/main" val="1385710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884903"/>
            <a:ext cx="11393714" cy="856811"/>
          </a:xfrm>
        </p:spPr>
        <p:txBody>
          <a:bodyPr>
            <a:normAutofit/>
          </a:bodyPr>
          <a:lstStyle/>
          <a:p>
            <a:pPr algn="ctr"/>
            <a:r>
              <a:rPr lang="en-US" sz="3600" b="1" dirty="0" smtClean="0">
                <a:solidFill>
                  <a:schemeClr val="tx1"/>
                </a:solidFill>
                <a:effectLst/>
                <a:latin typeface="Times New Roman" panose="02020603050405020304" pitchFamily="18" charset="0"/>
                <a:cs typeface="Times New Roman" panose="02020603050405020304" pitchFamily="18" charset="0"/>
              </a:rPr>
              <a:t>TAKE HOME MESSEGE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36</a:t>
            </a:fld>
            <a:endParaRPr lang="en-US"/>
          </a:p>
        </p:txBody>
      </p:sp>
      <p:sp>
        <p:nvSpPr>
          <p:cNvPr id="3" name="Rectangle 2"/>
          <p:cNvSpPr/>
          <p:nvPr/>
        </p:nvSpPr>
        <p:spPr>
          <a:xfrm>
            <a:off x="914400" y="2690336"/>
            <a:ext cx="9586452" cy="2246769"/>
          </a:xfrm>
          <a:prstGeom prst="rect">
            <a:avLst/>
          </a:prstGeom>
        </p:spPr>
        <p:txBody>
          <a:bodyPr wrap="square">
            <a:spAutoFit/>
          </a:bodyPr>
          <a:lstStyle/>
          <a:p>
            <a:r>
              <a:rPr lang="en-IN" sz="2800" b="1" dirty="0">
                <a:solidFill>
                  <a:srgbClr val="002060"/>
                </a:solidFill>
              </a:rPr>
              <a:t>Knowledge of Jaw Movements is Essential for Successful Treatment of Patients. It is imperative to learn as much possible about jaw movement, in order to reproduce those aspects of its motion, considered necessary for proper functioning of the occlusion, either natural or </a:t>
            </a:r>
            <a:r>
              <a:rPr lang="en-IN" sz="2800" b="1" dirty="0" err="1">
                <a:solidFill>
                  <a:srgbClr val="002060"/>
                </a:solidFill>
              </a:rPr>
              <a:t>artifici</a:t>
            </a:r>
            <a:endParaRPr lang="en-US" sz="2800" dirty="0"/>
          </a:p>
        </p:txBody>
      </p:sp>
    </p:spTree>
    <p:extLst>
      <p:ext uri="{BB962C8B-B14F-4D97-AF65-F5344CB8AC3E}">
        <p14:creationId xmlns:p14="http://schemas.microsoft.com/office/powerpoint/2010/main" val="556923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929" y="1600200"/>
            <a:ext cx="10913806" cy="4114800"/>
          </a:xfrm>
          <a:prstGeom prst="rect">
            <a:avLst/>
          </a:prstGeom>
        </p:spPr>
        <p:txBody>
          <a:bodyPr/>
          <a:lstStyle/>
          <a:p>
            <a:r>
              <a:rPr lang="en-IN" dirty="0" smtClean="0"/>
              <a:t>Complete denture </a:t>
            </a:r>
            <a:r>
              <a:rPr lang="en-IN" dirty="0" err="1" smtClean="0"/>
              <a:t>prosthodontics</a:t>
            </a:r>
            <a:r>
              <a:rPr lang="en-IN" dirty="0" smtClean="0"/>
              <a:t> – 3</a:t>
            </a:r>
            <a:r>
              <a:rPr lang="en-IN" baseline="30000" dirty="0" smtClean="0"/>
              <a:t>rd</a:t>
            </a:r>
            <a:r>
              <a:rPr lang="en-IN" dirty="0" smtClean="0"/>
              <a:t> edition, by John J </a:t>
            </a:r>
            <a:r>
              <a:rPr lang="en-IN" dirty="0" err="1" smtClean="0"/>
              <a:t>Sharry</a:t>
            </a:r>
            <a:endParaRPr lang="en-IN" dirty="0" smtClean="0"/>
          </a:p>
          <a:p>
            <a:endParaRPr lang="en-IN" dirty="0" smtClean="0"/>
          </a:p>
          <a:p>
            <a:r>
              <a:rPr lang="en-IN" dirty="0" smtClean="0"/>
              <a:t>Prosthodontic Treatment for Edentulous Patients – by </a:t>
            </a:r>
            <a:r>
              <a:rPr lang="en-IN" dirty="0" err="1" smtClean="0"/>
              <a:t>Zarb</a:t>
            </a:r>
            <a:r>
              <a:rPr lang="en-IN" dirty="0" smtClean="0"/>
              <a:t> and </a:t>
            </a:r>
            <a:r>
              <a:rPr lang="en-IN" dirty="0" err="1" smtClean="0"/>
              <a:t>Bolender</a:t>
            </a:r>
            <a:r>
              <a:rPr lang="en-IN" dirty="0" smtClean="0"/>
              <a:t>, 12</a:t>
            </a:r>
            <a:r>
              <a:rPr lang="en-IN" baseline="30000" dirty="0" smtClean="0"/>
              <a:t>th</a:t>
            </a:r>
            <a:r>
              <a:rPr lang="en-IN" dirty="0" smtClean="0"/>
              <a:t> edition.</a:t>
            </a:r>
          </a:p>
          <a:p>
            <a:r>
              <a:rPr lang="en-IN" dirty="0" smtClean="0"/>
              <a:t>An evaluation of mandibular border movements: Their character and significance - Harry C. </a:t>
            </a:r>
            <a:r>
              <a:rPr lang="en-IN" dirty="0" err="1" smtClean="0"/>
              <a:t>Lundeen</a:t>
            </a:r>
            <a:endParaRPr lang="en-IN" dirty="0"/>
          </a:p>
        </p:txBody>
      </p:sp>
      <p:sp>
        <p:nvSpPr>
          <p:cNvPr id="2" name="Title 1"/>
          <p:cNvSpPr>
            <a:spLocks noGrp="1"/>
          </p:cNvSpPr>
          <p:nvPr>
            <p:ph type="title"/>
          </p:nvPr>
        </p:nvSpPr>
        <p:spPr/>
        <p:txBody>
          <a:bodyPr/>
          <a:lstStyle/>
          <a:p>
            <a:r>
              <a:rPr lang="en-IN" dirty="0" smtClean="0">
                <a:solidFill>
                  <a:srgbClr val="FF0000"/>
                </a:solidFill>
              </a:rPr>
              <a:t>References</a:t>
            </a:r>
            <a:endParaRPr lang="en-IN" dirty="0">
              <a:solidFill>
                <a:srgbClr val="FF0000"/>
              </a:solidFill>
            </a:endParaRPr>
          </a:p>
        </p:txBody>
      </p:sp>
    </p:spTree>
    <p:extLst>
      <p:ext uri="{BB962C8B-B14F-4D97-AF65-F5344CB8AC3E}">
        <p14:creationId xmlns:p14="http://schemas.microsoft.com/office/powerpoint/2010/main" val="1306058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4704"/>
            <a:ext cx="3394720" cy="1008112"/>
          </a:xfrm>
        </p:spPr>
        <p:txBody>
          <a:bodyPr>
            <a:normAutofit/>
          </a:bodyPr>
          <a:lstStyle/>
          <a:p>
            <a:r>
              <a:rPr lang="en-IN" dirty="0" smtClean="0"/>
              <a:t>Thank you !!!</a:t>
            </a:r>
            <a:endParaRPr lang="en-IN" dirty="0"/>
          </a:p>
        </p:txBody>
      </p:sp>
    </p:spTree>
    <p:extLst>
      <p:ext uri="{BB962C8B-B14F-4D97-AF65-F5344CB8AC3E}">
        <p14:creationId xmlns:p14="http://schemas.microsoft.com/office/powerpoint/2010/main" val="3719648973"/>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836713"/>
            <a:ext cx="7772400" cy="648072"/>
          </a:xfrm>
        </p:spPr>
        <p:txBody>
          <a:bodyPr>
            <a:normAutofit fontScale="90000"/>
          </a:bodyPr>
          <a:lstStyle/>
          <a:p>
            <a:r>
              <a:rPr lang="en-IN" dirty="0" smtClean="0">
                <a:solidFill>
                  <a:schemeClr val="accent2"/>
                </a:solidFill>
              </a:rPr>
              <a:t>Contents</a:t>
            </a:r>
            <a:r>
              <a:rPr lang="en-IN" dirty="0" smtClean="0"/>
              <a:t> </a:t>
            </a:r>
            <a:endParaRPr lang="en-IN" dirty="0"/>
          </a:p>
        </p:txBody>
      </p:sp>
      <p:sp>
        <p:nvSpPr>
          <p:cNvPr id="3" name="Text Placeholder 2"/>
          <p:cNvSpPr>
            <a:spLocks noGrp="1"/>
          </p:cNvSpPr>
          <p:nvPr>
            <p:ph type="body" idx="1"/>
          </p:nvPr>
        </p:nvSpPr>
        <p:spPr>
          <a:xfrm>
            <a:off x="781665" y="1600200"/>
            <a:ext cx="9232490" cy="4092677"/>
          </a:xfrm>
        </p:spPr>
        <p:txBody>
          <a:bodyPr>
            <a:noAutofit/>
          </a:bodyPr>
          <a:lstStyle/>
          <a:p>
            <a:pPr>
              <a:buFont typeface="Wingdings" pitchFamily="2" charset="2"/>
              <a:buChar char="v"/>
            </a:pPr>
            <a:r>
              <a:rPr lang="en-IN" sz="2800" b="1" dirty="0" smtClean="0">
                <a:solidFill>
                  <a:schemeClr val="tx1"/>
                </a:solidFill>
              </a:rPr>
              <a:t>Introduction</a:t>
            </a:r>
            <a:endParaRPr lang="en-IN" sz="2800" b="1" dirty="0">
              <a:solidFill>
                <a:schemeClr val="tx1"/>
              </a:solidFill>
            </a:endParaRPr>
          </a:p>
          <a:p>
            <a:pPr>
              <a:buFont typeface="Wingdings" pitchFamily="2" charset="2"/>
              <a:buChar char="v"/>
            </a:pPr>
            <a:r>
              <a:rPr lang="en-IN" sz="2800" b="1" dirty="0" smtClean="0">
                <a:solidFill>
                  <a:schemeClr val="tx1"/>
                </a:solidFill>
              </a:rPr>
              <a:t>Methods </a:t>
            </a:r>
            <a:r>
              <a:rPr lang="en-IN" sz="2800" b="1" dirty="0">
                <a:solidFill>
                  <a:schemeClr val="tx1"/>
                </a:solidFill>
              </a:rPr>
              <a:t>of studying mandibular movements</a:t>
            </a:r>
          </a:p>
          <a:p>
            <a:pPr>
              <a:buFont typeface="Wingdings" pitchFamily="2" charset="2"/>
              <a:buChar char="v"/>
            </a:pPr>
            <a:r>
              <a:rPr lang="en-IN" sz="2800" b="1" dirty="0" smtClean="0">
                <a:solidFill>
                  <a:schemeClr val="tx1"/>
                </a:solidFill>
              </a:rPr>
              <a:t>Importance</a:t>
            </a:r>
            <a:endParaRPr lang="en-IN" sz="2800" b="1" dirty="0">
              <a:solidFill>
                <a:schemeClr val="tx1"/>
              </a:solidFill>
            </a:endParaRPr>
          </a:p>
          <a:p>
            <a:pPr>
              <a:buFont typeface="Wingdings" pitchFamily="2" charset="2"/>
              <a:buChar char="v"/>
            </a:pPr>
            <a:r>
              <a:rPr lang="en-IN" sz="2800" b="1" dirty="0" smtClean="0">
                <a:solidFill>
                  <a:schemeClr val="tx1"/>
                </a:solidFill>
              </a:rPr>
              <a:t>Factors </a:t>
            </a:r>
            <a:r>
              <a:rPr lang="en-IN" sz="2800" b="1" dirty="0">
                <a:solidFill>
                  <a:schemeClr val="tx1"/>
                </a:solidFill>
              </a:rPr>
              <a:t>which regulate jaw motion</a:t>
            </a:r>
          </a:p>
          <a:p>
            <a:pPr>
              <a:buFont typeface="Wingdings" pitchFamily="2" charset="2"/>
              <a:buChar char="v"/>
            </a:pPr>
            <a:r>
              <a:rPr lang="en-IN" sz="2800" b="1" dirty="0" smtClean="0">
                <a:solidFill>
                  <a:schemeClr val="tx1"/>
                </a:solidFill>
              </a:rPr>
              <a:t>Mandibular </a:t>
            </a:r>
            <a:r>
              <a:rPr lang="en-IN" sz="2800" b="1" dirty="0">
                <a:solidFill>
                  <a:schemeClr val="tx1"/>
                </a:solidFill>
              </a:rPr>
              <a:t>positions</a:t>
            </a:r>
          </a:p>
          <a:p>
            <a:pPr>
              <a:buFont typeface="Wingdings" pitchFamily="2" charset="2"/>
              <a:buChar char="v"/>
            </a:pPr>
            <a:r>
              <a:rPr lang="en-IN" sz="2800" b="1" dirty="0" smtClean="0">
                <a:solidFill>
                  <a:schemeClr val="tx1"/>
                </a:solidFill>
              </a:rPr>
              <a:t>The </a:t>
            </a:r>
            <a:r>
              <a:rPr lang="en-IN" sz="2800" b="1" dirty="0">
                <a:solidFill>
                  <a:schemeClr val="tx1"/>
                </a:solidFill>
              </a:rPr>
              <a:t>clinical </a:t>
            </a:r>
            <a:r>
              <a:rPr lang="en-IN" sz="2800" b="1" dirty="0" smtClean="0">
                <a:solidFill>
                  <a:schemeClr val="tx1"/>
                </a:solidFill>
              </a:rPr>
              <a:t>understanding</a:t>
            </a:r>
          </a:p>
          <a:p>
            <a:pPr>
              <a:buFont typeface="Wingdings" pitchFamily="2" charset="2"/>
              <a:buChar char="v"/>
            </a:pPr>
            <a:r>
              <a:rPr lang="en-IN" sz="2800" b="1" dirty="0" smtClean="0">
                <a:solidFill>
                  <a:schemeClr val="tx1"/>
                </a:solidFill>
              </a:rPr>
              <a:t>Take Home Message </a:t>
            </a:r>
            <a:endParaRPr lang="en-IN" sz="2800" b="1" dirty="0">
              <a:solidFill>
                <a:schemeClr val="tx1"/>
              </a:solidFill>
            </a:endParaRPr>
          </a:p>
          <a:p>
            <a:pPr>
              <a:buFont typeface="Wingdings" pitchFamily="2" charset="2"/>
              <a:buChar char="v"/>
            </a:pPr>
            <a:r>
              <a:rPr lang="en-IN" sz="2800" b="1" dirty="0" smtClean="0">
                <a:solidFill>
                  <a:schemeClr val="tx1"/>
                </a:solidFill>
              </a:rPr>
              <a:t>References </a:t>
            </a:r>
            <a:endParaRPr lang="en-IN" sz="2800" b="1" dirty="0">
              <a:solidFill>
                <a:schemeClr val="tx1"/>
              </a:solidFill>
            </a:endParaRPr>
          </a:p>
          <a:p>
            <a:endParaRPr lang="en-IN" sz="2800" dirty="0">
              <a:solidFill>
                <a:schemeClr val="tx1"/>
              </a:solidFill>
            </a:endParaRPr>
          </a:p>
        </p:txBody>
      </p:sp>
    </p:spTree>
    <p:extLst>
      <p:ext uri="{BB962C8B-B14F-4D97-AF65-F5344CB8AC3E}">
        <p14:creationId xmlns:p14="http://schemas.microsoft.com/office/powerpoint/2010/main" val="4089621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hannn\Desktop\current  PRESNTATN\sagital frontal n hori plane.jpg"/>
          <p:cNvPicPr>
            <a:picLocks noChangeAspect="1" noChangeArrowheads="1"/>
          </p:cNvPicPr>
          <p:nvPr/>
        </p:nvPicPr>
        <p:blipFill>
          <a:blip r:embed="rId3" cstate="print"/>
          <a:srcRect/>
          <a:stretch>
            <a:fillRect/>
          </a:stretch>
        </p:blipFill>
        <p:spPr bwMode="auto">
          <a:xfrm>
            <a:off x="6089664" y="882406"/>
            <a:ext cx="5974234" cy="4766225"/>
          </a:xfrm>
          <a:prstGeom prst="rect">
            <a:avLst/>
          </a:prstGeom>
          <a:noFill/>
        </p:spPr>
      </p:pic>
      <p:sp>
        <p:nvSpPr>
          <p:cNvPr id="2" name="Title 1"/>
          <p:cNvSpPr>
            <a:spLocks noGrp="1"/>
          </p:cNvSpPr>
          <p:nvPr>
            <p:ph type="title"/>
          </p:nvPr>
        </p:nvSpPr>
        <p:spPr>
          <a:xfrm>
            <a:off x="339213" y="764705"/>
            <a:ext cx="10795819" cy="695385"/>
          </a:xfrm>
        </p:spPr>
        <p:txBody>
          <a:bodyPr>
            <a:normAutofit/>
          </a:bodyPr>
          <a:lstStyle/>
          <a:p>
            <a:r>
              <a:rPr lang="en-IN" sz="4000" dirty="0" smtClean="0">
                <a:solidFill>
                  <a:srgbClr val="FF0000"/>
                </a:solidFill>
              </a:rPr>
              <a:t>Axes of mandibular rotation</a:t>
            </a:r>
            <a:endParaRPr lang="en-IN" sz="4000" dirty="0"/>
          </a:p>
        </p:txBody>
      </p:sp>
      <p:sp>
        <p:nvSpPr>
          <p:cNvPr id="3" name="Text Placeholder 2"/>
          <p:cNvSpPr>
            <a:spLocks noGrp="1"/>
          </p:cNvSpPr>
          <p:nvPr>
            <p:ph type="body" idx="1"/>
          </p:nvPr>
        </p:nvSpPr>
        <p:spPr>
          <a:xfrm>
            <a:off x="398206" y="1681316"/>
            <a:ext cx="6165338" cy="2389239"/>
          </a:xfrm>
        </p:spPr>
        <p:txBody>
          <a:bodyPr/>
          <a:lstStyle/>
          <a:p>
            <a:r>
              <a:rPr lang="en-IN" sz="2800" dirty="0">
                <a:solidFill>
                  <a:schemeClr val="tx1"/>
                </a:solidFill>
              </a:rPr>
              <a:t>Rotation occurs around three axes: transverse, vertical and sagittal, that move constantly during normal jaw function.</a:t>
            </a:r>
          </a:p>
          <a:p>
            <a:endParaRPr lang="en-IN" dirty="0">
              <a:solidFill>
                <a:schemeClr val="tx1"/>
              </a:solidFill>
            </a:endParaRPr>
          </a:p>
        </p:txBody>
      </p:sp>
    </p:spTree>
    <p:extLst>
      <p:ext uri="{BB962C8B-B14F-4D97-AF65-F5344CB8AC3E}">
        <p14:creationId xmlns:p14="http://schemas.microsoft.com/office/powerpoint/2010/main" val="175314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7" y="1209367"/>
            <a:ext cx="5589640" cy="2168013"/>
          </a:xfrm>
        </p:spPr>
        <p:txBody>
          <a:bodyPr>
            <a:normAutofit/>
          </a:bodyPr>
          <a:lstStyle/>
          <a:p>
            <a:r>
              <a:rPr lang="en-US" sz="3200" dirty="0"/>
              <a:t>Movement about a </a:t>
            </a:r>
            <a:r>
              <a:rPr lang="en-US" sz="3200" dirty="0">
                <a:solidFill>
                  <a:srgbClr val="FF0000"/>
                </a:solidFill>
              </a:rPr>
              <a:t>horizontal</a:t>
            </a:r>
            <a:r>
              <a:rPr lang="en-US" sz="3200" dirty="0"/>
              <a:t> axis, as seen in a hinge axis opening.</a:t>
            </a:r>
            <a:endParaRPr lang="en-IN" sz="3200" dirty="0"/>
          </a:p>
        </p:txBody>
      </p:sp>
      <p:pic>
        <p:nvPicPr>
          <p:cNvPr id="4" name="Content Placeholder 6"/>
          <p:cNvPicPr>
            <a:picLocks/>
          </p:cNvPicPr>
          <p:nvPr/>
        </p:nvPicPr>
        <p:blipFill>
          <a:blip r:embed="rId3" cstate="print"/>
          <a:stretch>
            <a:fillRect/>
          </a:stretch>
        </p:blipFill>
        <p:spPr>
          <a:xfrm>
            <a:off x="5879975" y="929148"/>
            <a:ext cx="5653263" cy="5596196"/>
          </a:xfrm>
          <a:prstGeom prst="rect">
            <a:avLst/>
          </a:prstGeom>
          <a:ln>
            <a:solidFill>
              <a:schemeClr val="accent3">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8296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723" y="1386348"/>
            <a:ext cx="5810864" cy="2787446"/>
          </a:xfrm>
        </p:spPr>
        <p:txBody>
          <a:bodyPr>
            <a:normAutofit/>
          </a:bodyPr>
          <a:lstStyle/>
          <a:p>
            <a:r>
              <a:rPr lang="en-US" sz="4400" dirty="0"/>
              <a:t>Movement occurs around a </a:t>
            </a:r>
            <a:r>
              <a:rPr lang="en-US" sz="4400" dirty="0">
                <a:solidFill>
                  <a:srgbClr val="FF0000"/>
                </a:solidFill>
              </a:rPr>
              <a:t>vertical</a:t>
            </a:r>
            <a:r>
              <a:rPr lang="en-US" sz="4400" dirty="0"/>
              <a:t> axis during a lateral excursion.</a:t>
            </a:r>
            <a:endParaRPr lang="en-IN" dirty="0"/>
          </a:p>
        </p:txBody>
      </p:sp>
      <p:pic>
        <p:nvPicPr>
          <p:cNvPr id="5" name="Content Placeholder 4"/>
          <p:cNvPicPr>
            <a:picLocks/>
          </p:cNvPicPr>
          <p:nvPr/>
        </p:nvPicPr>
        <p:blipFill>
          <a:blip r:embed="rId3" cstate="print"/>
          <a:stretch>
            <a:fillRect/>
          </a:stretch>
        </p:blipFill>
        <p:spPr>
          <a:xfrm>
            <a:off x="6017341" y="1194619"/>
            <a:ext cx="5309420" cy="5258717"/>
          </a:xfrm>
          <a:prstGeom prst="rect">
            <a:avLst/>
          </a:prstGeom>
          <a:ln>
            <a:solidFill>
              <a:schemeClr val="bg2">
                <a:lumMod val="1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73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7" y="548681"/>
            <a:ext cx="4719484" cy="4510015"/>
          </a:xfrm>
        </p:spPr>
        <p:txBody>
          <a:bodyPr>
            <a:normAutofit/>
          </a:bodyPr>
          <a:lstStyle/>
          <a:p>
            <a:r>
              <a:rPr lang="en-US" sz="4400" dirty="0"/>
              <a:t>The mandible also rotates around a </a:t>
            </a:r>
            <a:r>
              <a:rPr lang="en-US" sz="4400" dirty="0">
                <a:solidFill>
                  <a:srgbClr val="FF0000"/>
                </a:solidFill>
              </a:rPr>
              <a:t>sagittal</a:t>
            </a:r>
            <a:r>
              <a:rPr lang="en-US" sz="4400" dirty="0"/>
              <a:t> axis when one side drops down during a lateral excursion</a:t>
            </a:r>
            <a:endParaRPr lang="en-IN" dirty="0"/>
          </a:p>
        </p:txBody>
      </p:sp>
      <p:pic>
        <p:nvPicPr>
          <p:cNvPr id="4" name="Content Placeholder 6"/>
          <p:cNvPicPr>
            <a:picLocks/>
          </p:cNvPicPr>
          <p:nvPr/>
        </p:nvPicPr>
        <p:blipFill>
          <a:blip r:embed="rId3" cstate="print"/>
          <a:stretch>
            <a:fillRect/>
          </a:stretch>
        </p:blipFill>
        <p:spPr>
          <a:xfrm>
            <a:off x="6002593" y="840658"/>
            <a:ext cx="5250426" cy="4734232"/>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828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86697" y="2400300"/>
            <a:ext cx="10913806" cy="591776"/>
          </a:xfrm>
        </p:spPr>
        <p:txBody>
          <a:bodyPr>
            <a:normAutofit/>
          </a:bodyPr>
          <a:lstStyle/>
          <a:p>
            <a:pPr eaLnBrk="1" hangingPunct="1"/>
            <a:r>
              <a:rPr lang="en-US" sz="3600" b="1" dirty="0">
                <a:solidFill>
                  <a:srgbClr val="FF0000"/>
                </a:solidFill>
              </a:rPr>
              <a:t>SAGITTAL PLANE BORDER </a:t>
            </a:r>
            <a:r>
              <a:rPr lang="en-US" sz="3600" b="1" dirty="0" smtClean="0">
                <a:solidFill>
                  <a:srgbClr val="FF0000"/>
                </a:solidFill>
              </a:rPr>
              <a:t>&amp; FUNCTIONAL </a:t>
            </a:r>
            <a:r>
              <a:rPr lang="en-US" sz="3600" b="1" dirty="0">
                <a:solidFill>
                  <a:srgbClr val="FF0000"/>
                </a:solidFill>
              </a:rPr>
              <a:t>MOVEMENTS</a:t>
            </a:r>
            <a:r>
              <a:rPr lang="en-US" sz="3600" b="1" dirty="0">
                <a:solidFill>
                  <a:srgbClr val="FF0000"/>
                </a:solidFill>
                <a:latin typeface="Monotype Corsiva" pitchFamily="66" charset="0"/>
              </a:rPr>
              <a:t>:-</a:t>
            </a:r>
          </a:p>
        </p:txBody>
      </p:sp>
      <p:sp>
        <p:nvSpPr>
          <p:cNvPr id="61443" name="Rectangle 3"/>
          <p:cNvSpPr>
            <a:spLocks noGrp="1" noChangeArrowheads="1"/>
          </p:cNvSpPr>
          <p:nvPr>
            <p:ph sz="quarter" idx="4294967295"/>
          </p:nvPr>
        </p:nvSpPr>
        <p:spPr>
          <a:xfrm>
            <a:off x="442452" y="3848100"/>
            <a:ext cx="4645742" cy="2324100"/>
          </a:xfrm>
          <a:prstGeom prst="rect">
            <a:avLst/>
          </a:prstGeom>
        </p:spPr>
        <p:txBody>
          <a:bodyPr/>
          <a:lstStyle/>
          <a:p>
            <a:pPr marL="609600" indent="-609600">
              <a:buFont typeface="Wingdings" pitchFamily="2" charset="2"/>
              <a:buAutoNum type="arabicPeriod"/>
            </a:pPr>
            <a:r>
              <a:rPr lang="en-US" dirty="0"/>
              <a:t>Posterior opening border.</a:t>
            </a:r>
          </a:p>
          <a:p>
            <a:pPr marL="609600" indent="-609600">
              <a:buFont typeface="Wingdings" pitchFamily="2" charset="2"/>
              <a:buAutoNum type="arabicPeriod"/>
            </a:pPr>
            <a:r>
              <a:rPr lang="en-US" dirty="0"/>
              <a:t>Anterior closing border.</a:t>
            </a:r>
          </a:p>
          <a:p>
            <a:pPr marL="609600" indent="-609600">
              <a:buFont typeface="Wingdings" pitchFamily="2" charset="2"/>
              <a:buAutoNum type="arabicPeriod"/>
            </a:pPr>
            <a:r>
              <a:rPr lang="en-US" dirty="0"/>
              <a:t>Superior contact border.</a:t>
            </a:r>
          </a:p>
          <a:p>
            <a:pPr marL="609600" indent="-609600">
              <a:buFont typeface="Wingdings" pitchFamily="2" charset="2"/>
              <a:buAutoNum type="arabicPeriod"/>
            </a:pPr>
            <a:r>
              <a:rPr lang="en-US" dirty="0"/>
              <a:t>Functional</a:t>
            </a:r>
            <a:r>
              <a:rPr lang="en-US" b="1" i="1" u="sng" dirty="0" smtClean="0"/>
              <a:t>.</a:t>
            </a:r>
          </a:p>
          <a:p>
            <a:pPr marL="609600" indent="-609600">
              <a:buFontTx/>
              <a:buAutoNum type="arabicPeriod"/>
            </a:pPr>
            <a:endParaRPr lang="en-US" dirty="0" smtClean="0"/>
          </a:p>
        </p:txBody>
      </p:sp>
      <p:pic>
        <p:nvPicPr>
          <p:cNvPr id="61444" name="Picture 5"/>
          <p:cNvPicPr>
            <a:picLocks noChangeAspect="1" noChangeArrowheads="1"/>
          </p:cNvPicPr>
          <p:nvPr/>
        </p:nvPicPr>
        <p:blipFill>
          <a:blip r:embed="rId2" cstate="print"/>
          <a:srcRect/>
          <a:stretch>
            <a:fillRect/>
          </a:stretch>
        </p:blipFill>
        <p:spPr bwMode="auto">
          <a:xfrm>
            <a:off x="7277100" y="2961140"/>
            <a:ext cx="3830278" cy="3544157"/>
          </a:xfrm>
          <a:prstGeom prst="rect">
            <a:avLst/>
          </a:prstGeom>
          <a:noFill/>
          <a:ln w="38100" cmpd="dbl">
            <a:solidFill>
              <a:schemeClr val="tx1"/>
            </a:solidFill>
            <a:miter lim="800000"/>
            <a:headEnd/>
            <a:tailEnd/>
          </a:ln>
        </p:spPr>
      </p:pic>
      <p:sp>
        <p:nvSpPr>
          <p:cNvPr id="2" name="Rectangle 1"/>
          <p:cNvSpPr/>
          <p:nvPr/>
        </p:nvSpPr>
        <p:spPr>
          <a:xfrm>
            <a:off x="476250" y="634484"/>
            <a:ext cx="6613516" cy="584775"/>
          </a:xfrm>
          <a:prstGeom prst="rect">
            <a:avLst/>
          </a:prstGeom>
        </p:spPr>
        <p:txBody>
          <a:bodyPr wrap="square">
            <a:spAutoFit/>
          </a:bodyPr>
          <a:lstStyle/>
          <a:p>
            <a:r>
              <a:rPr lang="en-US" sz="3200" dirty="0">
                <a:solidFill>
                  <a:srgbClr val="FF0000"/>
                </a:solidFill>
              </a:rPr>
              <a:t>Border movements</a:t>
            </a:r>
          </a:p>
        </p:txBody>
      </p:sp>
      <p:sp>
        <p:nvSpPr>
          <p:cNvPr id="3" name="Rectangle 2"/>
          <p:cNvSpPr/>
          <p:nvPr/>
        </p:nvSpPr>
        <p:spPr>
          <a:xfrm>
            <a:off x="361950" y="1195685"/>
            <a:ext cx="11410950" cy="954107"/>
          </a:xfrm>
          <a:prstGeom prst="rect">
            <a:avLst/>
          </a:prstGeom>
        </p:spPr>
        <p:txBody>
          <a:bodyPr wrap="square">
            <a:spAutoFit/>
          </a:bodyPr>
          <a:lstStyle/>
          <a:p>
            <a:r>
              <a:rPr lang="en-US" sz="2800" dirty="0"/>
              <a:t>When the mandible moves through outer range of motion, reproducible </a:t>
            </a:r>
            <a:r>
              <a:rPr lang="en-US" sz="2800" dirty="0" smtClean="0"/>
              <a:t>describable </a:t>
            </a:r>
            <a:r>
              <a:rPr lang="en-US" sz="2800" dirty="0"/>
              <a:t>limits result, which are called border movements. </a:t>
            </a:r>
            <a:endParaRPr lang="en-US" sz="2800" dirty="0"/>
          </a:p>
        </p:txBody>
      </p:sp>
    </p:spTree>
    <p:extLst>
      <p:ext uri="{BB962C8B-B14F-4D97-AF65-F5344CB8AC3E}">
        <p14:creationId xmlns:p14="http://schemas.microsoft.com/office/powerpoint/2010/main" val="3414129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1213</Words>
  <Application>Microsoft Office PowerPoint</Application>
  <PresentationFormat>Widescreen</PresentationFormat>
  <Paragraphs>209</Paragraphs>
  <Slides>38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 Antiqua</vt:lpstr>
      <vt:lpstr>Calibri</vt:lpstr>
      <vt:lpstr>Calibri Light</vt:lpstr>
      <vt:lpstr>Comic Sans MS</vt:lpstr>
      <vt:lpstr>Monotype Corsiva</vt:lpstr>
      <vt:lpstr>Times New Roman</vt:lpstr>
      <vt:lpstr>Wingdings</vt:lpstr>
      <vt:lpstr>Office Theme</vt:lpstr>
      <vt:lpstr>PowerPoint Presentation</vt:lpstr>
      <vt:lpstr>Specific learning Objectives </vt:lpstr>
      <vt:lpstr>Objectives</vt:lpstr>
      <vt:lpstr>Contents </vt:lpstr>
      <vt:lpstr>Axes of mandibular rotation</vt:lpstr>
      <vt:lpstr>Movement about a horizontal axis, as seen in a hinge axis opening.</vt:lpstr>
      <vt:lpstr>Movement occurs around a vertical axis during a lateral excursion.</vt:lpstr>
      <vt:lpstr>The mandible also rotates around a sagittal axis when one side drops down during a lateral excursion</vt:lpstr>
      <vt:lpstr>SAGITTAL PLANE BORDER &amp; FUNCTIONAL MOVEMENTS:-</vt:lpstr>
      <vt:lpstr>Posterior opening border movement</vt:lpstr>
      <vt:lpstr>PowerPoint Presentation</vt:lpstr>
      <vt:lpstr>Anterior closing Border Movements:- </vt:lpstr>
      <vt:lpstr> Superior Contact Border Movements </vt:lpstr>
      <vt:lpstr>PowerPoint Presentation</vt:lpstr>
      <vt:lpstr>PowerPoint Presentation</vt:lpstr>
      <vt:lpstr>EFFECT OF POSTURE </vt:lpstr>
      <vt:lpstr>Left lateral superior movement</vt:lpstr>
      <vt:lpstr>PowerPoint Presentation</vt:lpstr>
      <vt:lpstr>PowerPoint Presentation</vt:lpstr>
      <vt:lpstr>PowerPoint Presentation</vt:lpstr>
      <vt:lpstr>PowerPoint Presentation</vt:lpstr>
      <vt:lpstr>Functional Movements:- </vt:lpstr>
      <vt:lpstr>Functional Movements:-</vt:lpstr>
      <vt:lpstr>Envelope of Motion</vt:lpstr>
      <vt:lpstr>PowerPoint Presentation</vt:lpstr>
      <vt:lpstr>The gothic arch or arrow point tracing.</vt:lpstr>
      <vt:lpstr>Working &amp; Nonworking Side</vt:lpstr>
      <vt:lpstr>Left lateral border movement</vt:lpstr>
      <vt:lpstr>Continued left lateral border movement with protrusion</vt:lpstr>
      <vt:lpstr>Right lateral border movements</vt:lpstr>
      <vt:lpstr>Continued right lateral movement with protrusion</vt:lpstr>
      <vt:lpstr>PowerPoint Presentation</vt:lpstr>
      <vt:lpstr>Bennett shift</vt:lpstr>
      <vt:lpstr>PowerPoint Presentation</vt:lpstr>
      <vt:lpstr>Physiological rest position</vt:lpstr>
      <vt:lpstr>TAKE HOME MESSEGE </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21</cp:revision>
  <dcterms:created xsi:type="dcterms:W3CDTF">2022-05-23T05:15:21Z</dcterms:created>
  <dcterms:modified xsi:type="dcterms:W3CDTF">2023-03-05T20:19:27Z</dcterms:modified>
</cp:coreProperties>
</file>